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87" r:id="rId5"/>
    <p:sldId id="288" r:id="rId6"/>
    <p:sldId id="289" r:id="rId7"/>
    <p:sldId id="257" r:id="rId8"/>
    <p:sldId id="270" r:id="rId9"/>
    <p:sldId id="263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5" r:id="rId25"/>
    <p:sldId id="285" r:id="rId26"/>
    <p:sldId id="262" r:id="rId27"/>
    <p:sldId id="266" r:id="rId28"/>
    <p:sldId id="26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2"/>
            </a:gs>
            <a:gs pos="6000">
              <a:schemeClr val="bg2">
                <a:shade val="96000"/>
                <a:satMod val="120000"/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-lingua.hu/products/latin-orvosi-szaknyelv/latin-for-students-of-dentistry" TargetMode="External"/><Relationship Id="rId2" Type="http://schemas.openxmlformats.org/officeDocument/2006/relationships/hyperlink" Target="http://www.medi-lingua.h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dentistry</a:t>
            </a:r>
            <a:r>
              <a:rPr lang="hu-HU" dirty="0" smtClean="0"/>
              <a:t> Latin 1st </a:t>
            </a:r>
            <a:r>
              <a:rPr lang="hu-HU" dirty="0" err="1" smtClean="0"/>
              <a:t>week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Orientation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52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33083" y="685801"/>
            <a:ext cx="8534400" cy="1507067"/>
          </a:xfrm>
        </p:spPr>
        <p:txBody>
          <a:bodyPr/>
          <a:lstStyle/>
          <a:p>
            <a:pPr algn="ctr"/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hu-HU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a.M</a:t>
            </a:r>
            <a:r>
              <a:rPr lang="hu-HU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./P.M.</a:t>
            </a:r>
            <a:endParaRPr lang="hu-HU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50339" y="2411074"/>
            <a:ext cx="10646896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FF00"/>
                </a:solidFill>
              </a:rPr>
              <a:t>a.m.</a:t>
            </a:r>
            <a:r>
              <a:rPr lang="en-GB" sz="2400" dirty="0" smtClean="0">
                <a:solidFill>
                  <a:schemeClr val="tx1"/>
                </a:solidFill>
              </a:rPr>
              <a:t>=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”</a:t>
            </a:r>
            <a:r>
              <a:rPr lang="hu-HU" sz="2400" dirty="0" smtClean="0">
                <a:solidFill>
                  <a:schemeClr val="tx1"/>
                </a:solidFill>
              </a:rPr>
              <a:t>a</a:t>
            </a:r>
            <a:r>
              <a:rPr lang="en-GB" sz="2400" dirty="0" err="1" smtClean="0">
                <a:solidFill>
                  <a:schemeClr val="tx1"/>
                </a:solidFill>
              </a:rPr>
              <a:t>nte</a:t>
            </a:r>
            <a:r>
              <a:rPr lang="en-GB" sz="2400" dirty="0" smtClean="0">
                <a:solidFill>
                  <a:schemeClr val="tx1"/>
                </a:solidFill>
              </a:rPr>
              <a:t> meridiem” </a:t>
            </a:r>
            <a:r>
              <a:rPr lang="hu-HU" sz="2400" dirty="0" smtClean="0">
                <a:solidFill>
                  <a:schemeClr val="tx1"/>
                </a:solidFill>
              </a:rPr>
              <a:t>		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hu-HU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before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noon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hu-HU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time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from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midnight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noon</a:t>
            </a:r>
            <a:endParaRPr lang="hu-HU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FF00"/>
                </a:solidFill>
              </a:rPr>
              <a:t>p.m.</a:t>
            </a:r>
            <a:r>
              <a:rPr lang="en-GB" sz="2400" dirty="0" smtClean="0">
                <a:solidFill>
                  <a:schemeClr val="tx1"/>
                </a:solidFill>
              </a:rPr>
              <a:t> = </a:t>
            </a:r>
            <a:r>
              <a:rPr lang="hu-HU" sz="2400" dirty="0" smtClean="0">
                <a:solidFill>
                  <a:schemeClr val="tx1"/>
                </a:solidFill>
              </a:rPr>
              <a:t>”</a:t>
            </a:r>
            <a:r>
              <a:rPr lang="en-GB" sz="2400" dirty="0" smtClean="0">
                <a:solidFill>
                  <a:schemeClr val="tx1"/>
                </a:solidFill>
              </a:rPr>
              <a:t>post meridiem</a:t>
            </a:r>
            <a:r>
              <a:rPr lang="hu-HU" sz="2400" dirty="0" smtClean="0">
                <a:solidFill>
                  <a:schemeClr val="tx1"/>
                </a:solidFill>
              </a:rPr>
              <a:t>” 		= </a:t>
            </a:r>
            <a:r>
              <a:rPr lang="hu-HU" sz="2400" dirty="0" err="1" smtClean="0">
                <a:solidFill>
                  <a:schemeClr val="tx1"/>
                </a:solidFill>
              </a:rPr>
              <a:t>after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noon</a:t>
            </a:r>
            <a:r>
              <a:rPr lang="hu-HU" sz="2400" dirty="0" smtClean="0">
                <a:solidFill>
                  <a:schemeClr val="tx1"/>
                </a:solidFill>
              </a:rPr>
              <a:t>, </a:t>
            </a:r>
            <a:r>
              <a:rPr lang="hu-HU" sz="2400" dirty="0" err="1" smtClean="0">
                <a:solidFill>
                  <a:schemeClr val="tx1"/>
                </a:solidFill>
              </a:rPr>
              <a:t>time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from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noon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to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midnight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4948517" y="2411074"/>
            <a:ext cx="6548718" cy="37382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304" y="519738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98864" y="2185612"/>
            <a:ext cx="8072029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c.</a:t>
            </a:r>
            <a:r>
              <a:rPr lang="hu-HU" sz="4000" dirty="0" smtClean="0">
                <a:solidFill>
                  <a:schemeClr val="tx1"/>
                </a:solidFill>
              </a:rPr>
              <a:t>= </a:t>
            </a:r>
            <a:r>
              <a:rPr lang="hu-HU" sz="4000" dirty="0" err="1" smtClean="0">
                <a:solidFill>
                  <a:schemeClr val="tx1"/>
                </a:solidFill>
              </a:rPr>
              <a:t>circa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020642" y="605647"/>
            <a:ext cx="8534400" cy="1507067"/>
          </a:xfrm>
        </p:spPr>
        <p:txBody>
          <a:bodyPr/>
          <a:lstStyle/>
          <a:p>
            <a:pPr lvl="0"/>
            <a:r>
              <a:rPr lang="hu-HU" altLang="hu-HU" i="1" dirty="0" err="1" smtClean="0">
                <a:latin typeface="Arial" panose="020B0604020202020204" pitchFamily="34" charset="0"/>
              </a:rPr>
              <a:t>Hippocrates</a:t>
            </a:r>
            <a:r>
              <a:rPr lang="hu-HU" altLang="hu-HU" i="1" dirty="0" smtClean="0">
                <a:latin typeface="Arial" panose="020B0604020202020204" pitchFamily="34" charset="0"/>
              </a:rPr>
              <a:t> </a:t>
            </a:r>
            <a:r>
              <a:rPr lang="hu-HU" altLang="hu-HU" u="sng" dirty="0">
                <a:solidFill>
                  <a:srgbClr val="FFFF00"/>
                </a:solidFill>
                <a:latin typeface="Arial" panose="020B0604020202020204" pitchFamily="34" charset="0"/>
              </a:rPr>
              <a:t>c.</a:t>
            </a:r>
            <a:r>
              <a:rPr lang="hu-HU" altLang="hu-HU" dirty="0">
                <a:latin typeface="Arial" panose="020B0604020202020204" pitchFamily="34" charset="0"/>
              </a:rPr>
              <a:t> 460 – </a:t>
            </a:r>
            <a:r>
              <a:rPr lang="hu-HU" altLang="hu-HU" dirty="0">
                <a:solidFill>
                  <a:srgbClr val="FFFF00"/>
                </a:solidFill>
                <a:latin typeface="Arial" panose="020B0604020202020204" pitchFamily="34" charset="0"/>
              </a:rPr>
              <a:t>c. </a:t>
            </a:r>
            <a:r>
              <a:rPr lang="hu-HU" altLang="hu-HU" dirty="0">
                <a:latin typeface="Arial" panose="020B0604020202020204" pitchFamily="34" charset="0"/>
              </a:rPr>
              <a:t>370 BC </a:t>
            </a:r>
            <a:br>
              <a:rPr lang="hu-HU" altLang="hu-HU" dirty="0">
                <a:latin typeface="Arial" panose="020B0604020202020204" pitchFamily="34" charset="0"/>
              </a:rPr>
            </a:br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1098865" y="4138461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chemeClr val="tx1"/>
                </a:solidFill>
              </a:rPr>
              <a:t>around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>
                <a:solidFill>
                  <a:schemeClr val="tx1"/>
                </a:solidFill>
              </a:rPr>
              <a:t>460 – </a:t>
            </a:r>
            <a:r>
              <a:rPr lang="hu-HU" sz="4000" dirty="0" err="1" smtClean="0">
                <a:solidFill>
                  <a:schemeClr val="tx1"/>
                </a:solidFill>
              </a:rPr>
              <a:t>approximately</a:t>
            </a:r>
            <a:r>
              <a:rPr lang="hu-HU" sz="4000" dirty="0" smtClean="0">
                <a:solidFill>
                  <a:schemeClr val="tx1"/>
                </a:solidFill>
              </a:rPr>
              <a:t> 370 BC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595" y="486055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97939" y="1656794"/>
            <a:ext cx="6113930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CV</a:t>
            </a:r>
            <a:r>
              <a:rPr lang="hu-HU" sz="4000" dirty="0" smtClean="0">
                <a:solidFill>
                  <a:schemeClr val="tx1"/>
                </a:solidFill>
              </a:rPr>
              <a:t> = Curriculum Vitae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3548" y="570165"/>
            <a:ext cx="8534400" cy="1507067"/>
          </a:xfrm>
        </p:spPr>
        <p:txBody>
          <a:bodyPr>
            <a:normAutofit fontScale="90000"/>
          </a:bodyPr>
          <a:lstStyle/>
          <a:p>
            <a:pPr lvl="0" algn="ctr"/>
            <a:r>
              <a:rPr lang="hu-HU" altLang="hu-HU" i="1" dirty="0" err="1" smtClean="0">
                <a:latin typeface="Arial" panose="020B0604020202020204" pitchFamily="34" charset="0"/>
              </a:rPr>
              <a:t>Please</a:t>
            </a:r>
            <a:r>
              <a:rPr lang="hu-HU" altLang="hu-HU" i="1" dirty="0" smtClean="0">
                <a:latin typeface="Arial" panose="020B0604020202020204" pitchFamily="34" charset="0"/>
              </a:rPr>
              <a:t> </a:t>
            </a:r>
            <a:r>
              <a:rPr lang="hu-HU" altLang="hu-HU" i="1" dirty="0" err="1" smtClean="0">
                <a:latin typeface="Arial" panose="020B0604020202020204" pitchFamily="34" charset="0"/>
              </a:rPr>
              <a:t>send</a:t>
            </a:r>
            <a:r>
              <a:rPr lang="hu-HU" altLang="hu-HU" i="1" dirty="0" smtClean="0">
                <a:latin typeface="Arial" panose="020B0604020202020204" pitchFamily="34" charset="0"/>
              </a:rPr>
              <a:t> a </a:t>
            </a:r>
            <a:r>
              <a:rPr lang="hu-HU" altLang="hu-HU" i="1" u="sng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cv</a:t>
            </a:r>
            <a:r>
              <a:rPr lang="hu-HU" altLang="hu-HU" i="1" dirty="0" smtClean="0">
                <a:latin typeface="Arial" panose="020B0604020202020204" pitchFamily="34" charset="0"/>
              </a:rPr>
              <a:t> </a:t>
            </a:r>
            <a:r>
              <a:rPr lang="hu-HU" altLang="hu-HU" i="1" dirty="0" err="1" smtClean="0">
                <a:latin typeface="Arial" panose="020B0604020202020204" pitchFamily="34" charset="0"/>
              </a:rPr>
              <a:t>to</a:t>
            </a:r>
            <a:r>
              <a:rPr lang="hu-HU" altLang="hu-HU" i="1" dirty="0" smtClean="0">
                <a:latin typeface="Arial" panose="020B0604020202020204" pitchFamily="34" charset="0"/>
              </a:rPr>
              <a:t> </a:t>
            </a:r>
            <a:r>
              <a:rPr lang="hu-HU" altLang="hu-HU" i="1" dirty="0" err="1" smtClean="0">
                <a:latin typeface="Arial" panose="020B0604020202020204" pitchFamily="34" charset="0"/>
              </a:rPr>
              <a:t>the</a:t>
            </a:r>
            <a:r>
              <a:rPr lang="hu-HU" altLang="hu-HU" i="1" dirty="0" smtClean="0">
                <a:latin typeface="Arial" panose="020B0604020202020204" pitchFamily="34" charset="0"/>
              </a:rPr>
              <a:t> </a:t>
            </a:r>
            <a:r>
              <a:rPr lang="hu-HU" altLang="hu-HU" i="1" dirty="0" err="1" smtClean="0">
                <a:latin typeface="Arial" panose="020B0604020202020204" pitchFamily="34" charset="0"/>
              </a:rPr>
              <a:t>address</a:t>
            </a:r>
            <a:r>
              <a:rPr lang="hu-HU" altLang="hu-HU" i="1" dirty="0" smtClean="0">
                <a:latin typeface="Arial" panose="020B0604020202020204" pitchFamily="34" charset="0"/>
              </a:rPr>
              <a:t> </a:t>
            </a:r>
            <a:r>
              <a:rPr lang="hu-HU" altLang="hu-HU" i="1" dirty="0" err="1" smtClean="0">
                <a:latin typeface="Arial" panose="020B0604020202020204" pitchFamily="34" charset="0"/>
              </a:rPr>
              <a:t>below</a:t>
            </a:r>
            <a:r>
              <a:rPr lang="hu-HU" altLang="hu-HU" dirty="0">
                <a:latin typeface="Arial" panose="020B0604020202020204" pitchFamily="34" charset="0"/>
              </a:rPr>
              <a:t/>
            </a:r>
            <a:br>
              <a:rPr lang="hu-HU" altLang="hu-HU" dirty="0">
                <a:latin typeface="Arial" panose="020B0604020202020204" pitchFamily="34" charset="0"/>
              </a:rPr>
            </a:br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545539" y="4506856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chemeClr val="tx1"/>
                </a:solidFill>
              </a:rPr>
              <a:t>Document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on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your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past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employment</a:t>
            </a:r>
            <a:r>
              <a:rPr lang="hu-HU" sz="4000" dirty="0" smtClean="0">
                <a:solidFill>
                  <a:schemeClr val="tx1"/>
                </a:solidFill>
              </a:rPr>
              <a:t> and </a:t>
            </a:r>
            <a:r>
              <a:rPr lang="hu-HU" sz="4000" dirty="0" err="1" smtClean="0">
                <a:solidFill>
                  <a:schemeClr val="tx1"/>
                </a:solidFill>
              </a:rPr>
              <a:t>education</a:t>
            </a:r>
            <a:r>
              <a:rPr lang="hu-HU" sz="4000" dirty="0" smtClean="0">
                <a:solidFill>
                  <a:schemeClr val="tx1"/>
                </a:solidFill>
              </a:rPr>
              <a:t>, „</a:t>
            </a:r>
            <a:r>
              <a:rPr lang="hu-HU" sz="4000" dirty="0" err="1" smtClean="0">
                <a:solidFill>
                  <a:schemeClr val="tx1"/>
                </a:solidFill>
              </a:rPr>
              <a:t>course</a:t>
            </a:r>
            <a:r>
              <a:rPr lang="hu-HU" sz="4000" dirty="0" smtClean="0">
                <a:solidFill>
                  <a:schemeClr val="tx1"/>
                </a:solidFill>
              </a:rPr>
              <a:t> of life”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image.slidesharecdn.com/cvdentist-110412104820-phpapp01/95/cv-dentist-1-728.jpg?cb=13053623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5"/>
          <a:stretch/>
        </p:blipFill>
        <p:spPr bwMode="auto">
          <a:xfrm>
            <a:off x="6811869" y="1171297"/>
            <a:ext cx="5321815" cy="29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96145" y="1816466"/>
            <a:ext cx="6113930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rgbClr val="FFFF00"/>
                </a:solidFill>
              </a:rPr>
              <a:t>cf</a:t>
            </a:r>
            <a:r>
              <a:rPr lang="hu-HU" sz="4000" dirty="0" smtClean="0">
                <a:solidFill>
                  <a:schemeClr val="tx1"/>
                </a:solidFill>
              </a:rPr>
              <a:t> = </a:t>
            </a:r>
            <a:r>
              <a:rPr lang="hu-HU" sz="4000" dirty="0" err="1" smtClean="0">
                <a:solidFill>
                  <a:schemeClr val="tx1"/>
                </a:solidFill>
              </a:rPr>
              <a:t>confer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020642" y="605647"/>
            <a:ext cx="8534400" cy="1507067"/>
          </a:xfrm>
        </p:spPr>
        <p:txBody>
          <a:bodyPr>
            <a:normAutofit/>
          </a:bodyPr>
          <a:lstStyle/>
          <a:p>
            <a:pPr lvl="0" algn="ctr"/>
            <a:r>
              <a:rPr lang="hu-HU" altLang="hu-HU" i="1" cap="none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cf</a:t>
            </a:r>
            <a:r>
              <a:rPr lang="hu-HU" altLang="hu-HU" i="1" cap="none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hu-HU" altLang="hu-HU" i="1" cap="none" dirty="0" err="1" smtClean="0">
                <a:latin typeface="Arial" panose="020B0604020202020204" pitchFamily="34" charset="0"/>
              </a:rPr>
              <a:t>Rules</a:t>
            </a:r>
            <a:r>
              <a:rPr lang="hu-HU" altLang="hu-HU" i="1" cap="none" dirty="0" smtClean="0">
                <a:latin typeface="Arial" panose="020B0604020202020204" pitchFamily="34" charset="0"/>
              </a:rPr>
              <a:t> and </a:t>
            </a:r>
            <a:r>
              <a:rPr lang="hu-HU" altLang="hu-HU" i="1" cap="none" dirty="0" err="1" smtClean="0">
                <a:latin typeface="Arial" panose="020B0604020202020204" pitchFamily="34" charset="0"/>
              </a:rPr>
              <a:t>Regulations</a:t>
            </a:r>
            <a:r>
              <a:rPr lang="hu-HU" altLang="hu-HU" i="1" cap="none" dirty="0" smtClean="0">
                <a:latin typeface="Arial" panose="020B0604020202020204" pitchFamily="34" charset="0"/>
              </a:rPr>
              <a:t> </a:t>
            </a:r>
            <a:r>
              <a:rPr lang="hu-HU" altLang="hu-HU" i="1" cap="none" dirty="0" err="1" smtClean="0">
                <a:latin typeface="Arial" panose="020B0604020202020204" pitchFamily="34" charset="0"/>
              </a:rPr>
              <a:t>Section</a:t>
            </a:r>
            <a:r>
              <a:rPr lang="hu-HU" altLang="hu-HU" i="1" cap="none" dirty="0" smtClean="0">
                <a:latin typeface="Arial" panose="020B0604020202020204" pitchFamily="34" charset="0"/>
              </a:rPr>
              <a:t> 32/2</a:t>
            </a:r>
            <a:r>
              <a:rPr lang="hu-HU" altLang="hu-HU" dirty="0">
                <a:solidFill>
                  <a:srgbClr val="FFFF00"/>
                </a:solidFill>
                <a:latin typeface="Arial" panose="020B0604020202020204" pitchFamily="34" charset="0"/>
              </a:rPr>
              <a:t/>
            </a:r>
            <a:br>
              <a:rPr lang="hu-HU" altLang="hu-HU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153723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chemeClr val="tx1"/>
                </a:solidFill>
              </a:rPr>
              <a:t>Compare</a:t>
            </a:r>
            <a:r>
              <a:rPr lang="hu-HU" sz="4000" dirty="0" smtClean="0">
                <a:solidFill>
                  <a:schemeClr val="tx1"/>
                </a:solidFill>
              </a:rPr>
              <a:t>, </a:t>
            </a:r>
            <a:r>
              <a:rPr lang="hu-HU" sz="4000" dirty="0" err="1" smtClean="0">
                <a:solidFill>
                  <a:schemeClr val="tx1"/>
                </a:solidFill>
              </a:rPr>
              <a:t>used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in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references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96145" y="1776124"/>
            <a:ext cx="6113930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rgbClr val="FFFF00"/>
                </a:solidFill>
              </a:rPr>
              <a:t>e.g</a:t>
            </a:r>
            <a:r>
              <a:rPr lang="hu-HU" sz="4000" dirty="0" smtClean="0">
                <a:solidFill>
                  <a:srgbClr val="FFFF00"/>
                </a:solidFill>
              </a:rPr>
              <a:t>.</a:t>
            </a:r>
            <a:r>
              <a:rPr lang="hu-HU" sz="4000" dirty="0" smtClean="0">
                <a:solidFill>
                  <a:schemeClr val="tx1"/>
                </a:solidFill>
              </a:rPr>
              <a:t> = </a:t>
            </a:r>
            <a:r>
              <a:rPr lang="hu-HU" sz="4000" dirty="0" err="1" smtClean="0">
                <a:solidFill>
                  <a:schemeClr val="tx1"/>
                </a:solidFill>
              </a:rPr>
              <a:t>exempli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gratia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020642" y="605647"/>
            <a:ext cx="8534400" cy="1507067"/>
          </a:xfrm>
        </p:spPr>
        <p:txBody>
          <a:bodyPr>
            <a:normAutofit/>
          </a:bodyPr>
          <a:lstStyle/>
          <a:p>
            <a:pPr lvl="0" algn="ctr"/>
            <a:r>
              <a:rPr lang="hu-HU" altLang="hu-HU" i="1" cap="none" dirty="0" err="1" smtClean="0">
                <a:latin typeface="Arial" panose="020B0604020202020204" pitchFamily="34" charset="0"/>
              </a:rPr>
              <a:t>Cranial</a:t>
            </a:r>
            <a:r>
              <a:rPr lang="hu-HU" altLang="hu-HU" i="1" cap="none" dirty="0" smtClean="0">
                <a:latin typeface="Arial" panose="020B0604020202020204" pitchFamily="34" charset="0"/>
              </a:rPr>
              <a:t> </a:t>
            </a:r>
            <a:r>
              <a:rPr lang="hu-HU" altLang="hu-HU" i="1" cap="none" dirty="0" err="1" smtClean="0">
                <a:latin typeface="Arial" panose="020B0604020202020204" pitchFamily="34" charset="0"/>
              </a:rPr>
              <a:t>bones</a:t>
            </a:r>
            <a:r>
              <a:rPr lang="hu-HU" altLang="hu-HU" i="1" cap="none" dirty="0" smtClean="0">
                <a:latin typeface="Arial" panose="020B0604020202020204" pitchFamily="34" charset="0"/>
              </a:rPr>
              <a:t> </a:t>
            </a:r>
            <a:r>
              <a:rPr lang="hu-HU" altLang="hu-HU" i="1" u="sng" cap="none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e.g</a:t>
            </a:r>
            <a:r>
              <a:rPr lang="hu-HU" altLang="hu-HU" i="1" u="sng" cap="none" dirty="0" smtClean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r>
              <a:rPr lang="hu-HU" altLang="hu-HU" i="1" cap="none" dirty="0" smtClean="0">
                <a:latin typeface="Arial" panose="020B0604020202020204" pitchFamily="34" charset="0"/>
              </a:rPr>
              <a:t> </a:t>
            </a:r>
            <a:r>
              <a:rPr lang="hu-HU" altLang="hu-HU" i="1" cap="none" dirty="0" err="1" smtClean="0">
                <a:latin typeface="Arial" panose="020B0604020202020204" pitchFamily="34" charset="0"/>
              </a:rPr>
              <a:t>frontal</a:t>
            </a:r>
            <a:r>
              <a:rPr lang="hu-HU" altLang="hu-HU" i="1" cap="none" dirty="0" smtClean="0">
                <a:latin typeface="Arial" panose="020B0604020202020204" pitchFamily="34" charset="0"/>
              </a:rPr>
              <a:t> and </a:t>
            </a:r>
            <a:r>
              <a:rPr lang="hu-HU" altLang="hu-HU" i="1" cap="none" dirty="0" err="1" smtClean="0">
                <a:latin typeface="Arial" panose="020B0604020202020204" pitchFamily="34" charset="0"/>
              </a:rPr>
              <a:t>temporal</a:t>
            </a:r>
            <a:r>
              <a:rPr lang="hu-HU" altLang="hu-HU" i="1" cap="none" dirty="0" smtClean="0">
                <a:latin typeface="Arial" panose="020B0604020202020204" pitchFamily="34" charset="0"/>
              </a:rPr>
              <a:t> </a:t>
            </a:r>
            <a:r>
              <a:rPr lang="hu-HU" altLang="hu-HU" i="1" cap="none" dirty="0" err="1" smtClean="0">
                <a:latin typeface="Arial" panose="020B0604020202020204" pitchFamily="34" charset="0"/>
              </a:rPr>
              <a:t>bones</a:t>
            </a:r>
            <a:endParaRPr lang="hu-HU" cap="none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153723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chemeClr val="tx1"/>
                </a:solidFill>
              </a:rPr>
              <a:t>for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example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Képtalálat a következ&amp;odblac;re: „cranial bone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34" y="1457978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96145" y="1776124"/>
            <a:ext cx="6113930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et </a:t>
            </a:r>
            <a:r>
              <a:rPr lang="hu-HU" sz="4000" dirty="0" err="1" smtClean="0">
                <a:solidFill>
                  <a:srgbClr val="FFFF00"/>
                </a:solidFill>
              </a:rPr>
              <a:t>al</a:t>
            </a:r>
            <a:r>
              <a:rPr lang="hu-HU" sz="4000" dirty="0" smtClean="0">
                <a:solidFill>
                  <a:srgbClr val="FFFF00"/>
                </a:solidFill>
              </a:rPr>
              <a:t>. </a:t>
            </a:r>
            <a:r>
              <a:rPr lang="hu-HU" sz="4000" dirty="0" smtClean="0">
                <a:solidFill>
                  <a:schemeClr val="tx1"/>
                </a:solidFill>
              </a:rPr>
              <a:t>=</a:t>
            </a:r>
            <a:r>
              <a:rPr lang="hu-HU" sz="4000" dirty="0">
                <a:solidFill>
                  <a:schemeClr val="tx1"/>
                </a:solidFill>
              </a:rPr>
              <a:t>e</a:t>
            </a:r>
            <a:r>
              <a:rPr lang="hu-HU" sz="4000" dirty="0" smtClean="0">
                <a:solidFill>
                  <a:schemeClr val="tx1"/>
                </a:solidFill>
              </a:rPr>
              <a:t>t </a:t>
            </a:r>
            <a:r>
              <a:rPr lang="hu-HU" sz="4000" dirty="0" err="1" smtClean="0">
                <a:solidFill>
                  <a:schemeClr val="tx1"/>
                </a:solidFill>
              </a:rPr>
              <a:t>alii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020642" y="605647"/>
            <a:ext cx="8534400" cy="1507067"/>
          </a:xfrm>
        </p:spPr>
        <p:txBody>
          <a:bodyPr>
            <a:normAutofit/>
          </a:bodyPr>
          <a:lstStyle/>
          <a:p>
            <a:pPr lvl="0" algn="ctr"/>
            <a:r>
              <a:rPr lang="hu-HU" cap="none" dirty="0" smtClean="0"/>
              <a:t>”The Human </a:t>
            </a:r>
            <a:r>
              <a:rPr lang="hu-HU" cap="none" dirty="0" err="1" smtClean="0"/>
              <a:t>Embryo</a:t>
            </a:r>
            <a:r>
              <a:rPr lang="hu-HU" cap="none" dirty="0" smtClean="0"/>
              <a:t>” </a:t>
            </a:r>
            <a:r>
              <a:rPr lang="hu-HU" cap="none" dirty="0" err="1" smtClean="0"/>
              <a:t>by</a:t>
            </a:r>
            <a:r>
              <a:rPr lang="hu-HU" cap="none" dirty="0" smtClean="0"/>
              <a:t> </a:t>
            </a:r>
            <a:r>
              <a:rPr lang="hu-HU" cap="none" dirty="0" err="1" smtClean="0"/>
              <a:t>Brodsky</a:t>
            </a:r>
            <a:r>
              <a:rPr lang="hu-HU" cap="none" dirty="0" smtClean="0"/>
              <a:t>, </a:t>
            </a:r>
            <a:r>
              <a:rPr lang="hu-HU" cap="none" dirty="0" err="1" smtClean="0"/>
              <a:t>Rosenblum</a:t>
            </a:r>
            <a:r>
              <a:rPr lang="hu-HU" cap="none" dirty="0" smtClean="0"/>
              <a:t>, </a:t>
            </a:r>
            <a:r>
              <a:rPr lang="hu-HU" u="sng" cap="none" dirty="0" smtClean="0">
                <a:solidFill>
                  <a:srgbClr val="FFFF00"/>
                </a:solidFill>
              </a:rPr>
              <a:t>et </a:t>
            </a:r>
            <a:r>
              <a:rPr lang="hu-HU" u="sng" cap="none" dirty="0" err="1" smtClean="0">
                <a:solidFill>
                  <a:srgbClr val="FFFF00"/>
                </a:solidFill>
              </a:rPr>
              <a:t>al</a:t>
            </a:r>
            <a:r>
              <a:rPr lang="hu-HU" u="sng" cap="none" dirty="0" smtClean="0">
                <a:solidFill>
                  <a:srgbClr val="FFFF00"/>
                </a:solidFill>
              </a:rPr>
              <a:t>.</a:t>
            </a:r>
            <a:endParaRPr lang="en-US" u="sng" cap="none" dirty="0">
              <a:solidFill>
                <a:srgbClr val="FFFF00"/>
              </a:solidFill>
            </a:endParaRPr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153723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and </a:t>
            </a:r>
            <a:r>
              <a:rPr lang="hu-HU" sz="4000" dirty="0" err="1" smtClean="0">
                <a:solidFill>
                  <a:schemeClr val="tx1"/>
                </a:solidFill>
              </a:rPr>
              <a:t>others</a:t>
            </a:r>
            <a:r>
              <a:rPr lang="hu-HU" sz="4000" dirty="0" smtClean="0">
                <a:solidFill>
                  <a:schemeClr val="tx1"/>
                </a:solidFill>
              </a:rPr>
              <a:t> (</a:t>
            </a:r>
            <a:r>
              <a:rPr lang="hu-HU" sz="4000" dirty="0" err="1" smtClean="0">
                <a:solidFill>
                  <a:schemeClr val="tx1"/>
                </a:solidFill>
              </a:rPr>
              <a:t>co-authors</a:t>
            </a:r>
            <a:r>
              <a:rPr lang="hu-HU" sz="4000" dirty="0" smtClean="0">
                <a:solidFill>
                  <a:schemeClr val="tx1"/>
                </a:solidFill>
              </a:rPr>
              <a:t>, </a:t>
            </a:r>
            <a:r>
              <a:rPr lang="hu-HU" sz="4000" dirty="0" err="1" smtClean="0">
                <a:solidFill>
                  <a:schemeClr val="tx1"/>
                </a:solidFill>
              </a:rPr>
              <a:t>contributors</a:t>
            </a:r>
            <a:r>
              <a:rPr lang="hu-HU" sz="4000" dirty="0" smtClean="0">
                <a:solidFill>
                  <a:schemeClr val="tx1"/>
                </a:solidFill>
              </a:rPr>
              <a:t>)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886862" y="2177298"/>
            <a:ext cx="6113930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etc.</a:t>
            </a:r>
            <a:r>
              <a:rPr lang="hu-HU" sz="4000" dirty="0" smtClean="0">
                <a:solidFill>
                  <a:schemeClr val="tx1"/>
                </a:solidFill>
              </a:rPr>
              <a:t>= et </a:t>
            </a:r>
            <a:r>
              <a:rPr lang="hu-HU" sz="4000" dirty="0" err="1" smtClean="0">
                <a:solidFill>
                  <a:schemeClr val="tx1"/>
                </a:solidFill>
              </a:rPr>
              <a:t>cetera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886862" y="237068"/>
            <a:ext cx="8534400" cy="1507067"/>
          </a:xfrm>
        </p:spPr>
        <p:txBody>
          <a:bodyPr>
            <a:normAutofit/>
          </a:bodyPr>
          <a:lstStyle/>
          <a:p>
            <a:pPr lvl="0" algn="ctr"/>
            <a:r>
              <a:rPr lang="hu-HU" cap="none" dirty="0" err="1" smtClean="0"/>
              <a:t>Teeth</a:t>
            </a:r>
            <a:r>
              <a:rPr lang="hu-HU" cap="none" dirty="0" smtClean="0"/>
              <a:t>, </a:t>
            </a:r>
            <a:r>
              <a:rPr lang="hu-HU" cap="none" dirty="0" err="1" smtClean="0"/>
              <a:t>gums</a:t>
            </a:r>
            <a:r>
              <a:rPr lang="hu-HU" cap="none" dirty="0" smtClean="0"/>
              <a:t>, </a:t>
            </a:r>
            <a:r>
              <a:rPr lang="hu-HU" cap="none" dirty="0" err="1" smtClean="0"/>
              <a:t>lips</a:t>
            </a:r>
            <a:r>
              <a:rPr lang="hu-HU" cap="none" dirty="0" smtClean="0"/>
              <a:t>, </a:t>
            </a:r>
            <a:r>
              <a:rPr lang="hu-HU" cap="none" dirty="0" err="1" smtClean="0"/>
              <a:t>tongue</a:t>
            </a:r>
            <a:r>
              <a:rPr lang="hu-HU" cap="none" dirty="0" smtClean="0"/>
              <a:t>, </a:t>
            </a:r>
            <a:r>
              <a:rPr lang="hu-HU" u="sng" cap="none" dirty="0" smtClean="0">
                <a:solidFill>
                  <a:srgbClr val="FFFF00"/>
                </a:solidFill>
              </a:rPr>
              <a:t>etc.</a:t>
            </a:r>
            <a:r>
              <a:rPr lang="hu-HU" cap="none" dirty="0" smtClean="0">
                <a:solidFill>
                  <a:srgbClr val="FFFF00"/>
                </a:solidFill>
              </a:rPr>
              <a:t> </a:t>
            </a:r>
            <a:r>
              <a:rPr lang="hu-HU" cap="none" dirty="0" err="1" smtClean="0"/>
              <a:t>are</a:t>
            </a:r>
            <a:r>
              <a:rPr lang="hu-HU" cap="none" dirty="0" smtClean="0"/>
              <a:t> part of </a:t>
            </a:r>
            <a:r>
              <a:rPr lang="hu-HU" cap="none" dirty="0" err="1" smtClean="0"/>
              <a:t>the</a:t>
            </a:r>
            <a:r>
              <a:rPr lang="hu-HU" cap="none" dirty="0" smtClean="0"/>
              <a:t> </a:t>
            </a:r>
            <a:r>
              <a:rPr lang="hu-HU" cap="none" dirty="0" err="1" smtClean="0"/>
              <a:t>oral</a:t>
            </a:r>
            <a:r>
              <a:rPr lang="hu-HU" cap="none" dirty="0" smtClean="0"/>
              <a:t> </a:t>
            </a:r>
            <a:r>
              <a:rPr lang="hu-HU" cap="none" dirty="0" err="1" smtClean="0"/>
              <a:t>cavity</a:t>
            </a:r>
            <a:endParaRPr lang="en-US" u="sng" cap="none" dirty="0">
              <a:solidFill>
                <a:srgbClr val="FFFF00"/>
              </a:solidFill>
            </a:endParaRPr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1617921" y="3852970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and </a:t>
            </a:r>
            <a:r>
              <a:rPr lang="hu-HU" sz="4000" dirty="0" err="1" smtClean="0">
                <a:solidFill>
                  <a:schemeClr val="tx1"/>
                </a:solidFill>
              </a:rPr>
              <a:t>so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on</a:t>
            </a:r>
            <a:r>
              <a:rPr lang="hu-HU" sz="4000" dirty="0" smtClean="0">
                <a:solidFill>
                  <a:schemeClr val="tx1"/>
                </a:solidFill>
              </a:rPr>
              <a:t>, „</a:t>
            </a:r>
            <a:r>
              <a:rPr lang="hu-HU" sz="4000" dirty="0" err="1" smtClean="0">
                <a:solidFill>
                  <a:schemeClr val="tx1"/>
                </a:solidFill>
              </a:rPr>
              <a:t>and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others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too</a:t>
            </a:r>
            <a:r>
              <a:rPr lang="hu-HU" sz="4000" dirty="0" smtClean="0">
                <a:solidFill>
                  <a:schemeClr val="tx1"/>
                </a:solidFill>
              </a:rPr>
              <a:t>”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743" y="1546055"/>
            <a:ext cx="3387585" cy="25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96145" y="1776124"/>
            <a:ext cx="6113930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i.e.</a:t>
            </a:r>
            <a:r>
              <a:rPr lang="hu-HU" sz="4000" dirty="0" smtClean="0">
                <a:solidFill>
                  <a:schemeClr val="tx1"/>
                </a:solidFill>
              </a:rPr>
              <a:t> = </a:t>
            </a:r>
            <a:r>
              <a:rPr lang="hu-HU" sz="4000" dirty="0" err="1" smtClean="0">
                <a:solidFill>
                  <a:schemeClr val="tx1"/>
                </a:solidFill>
              </a:rPr>
              <a:t>id</a:t>
            </a:r>
            <a:r>
              <a:rPr lang="hu-HU" sz="4000" dirty="0" smtClean="0">
                <a:solidFill>
                  <a:schemeClr val="tx1"/>
                </a:solidFill>
              </a:rPr>
              <a:t> est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939960" y="581405"/>
            <a:ext cx="9261440" cy="1507067"/>
          </a:xfrm>
        </p:spPr>
        <p:txBody>
          <a:bodyPr>
            <a:normAutofit/>
          </a:bodyPr>
          <a:lstStyle/>
          <a:p>
            <a:pPr lvl="0" algn="ctr"/>
            <a:r>
              <a:rPr lang="hu-HU" cap="none" dirty="0" err="1" smtClean="0"/>
              <a:t>Humans</a:t>
            </a:r>
            <a:r>
              <a:rPr lang="hu-HU" cap="none" dirty="0" smtClean="0"/>
              <a:t> </a:t>
            </a:r>
            <a:r>
              <a:rPr lang="hu-HU" cap="none" dirty="0" err="1" smtClean="0"/>
              <a:t>are</a:t>
            </a:r>
            <a:r>
              <a:rPr lang="hu-HU" cap="none" dirty="0" smtClean="0"/>
              <a:t> </a:t>
            </a:r>
            <a:r>
              <a:rPr lang="hu-HU" cap="none" dirty="0" err="1" smtClean="0"/>
              <a:t>diphyodonts</a:t>
            </a:r>
            <a:r>
              <a:rPr lang="hu-HU" cap="none" dirty="0" smtClean="0"/>
              <a:t> </a:t>
            </a:r>
            <a:r>
              <a:rPr lang="hu-HU" u="sng" cap="none" dirty="0" smtClean="0">
                <a:solidFill>
                  <a:srgbClr val="FFFF00"/>
                </a:solidFill>
              </a:rPr>
              <a:t>i.e.</a:t>
            </a:r>
            <a:r>
              <a:rPr lang="hu-HU" cap="none" dirty="0" smtClean="0"/>
              <a:t> </a:t>
            </a:r>
            <a:r>
              <a:rPr lang="hu-HU" cap="none" dirty="0" err="1" smtClean="0"/>
              <a:t>with</a:t>
            </a:r>
            <a:r>
              <a:rPr lang="hu-HU" cap="none" dirty="0" smtClean="0"/>
              <a:t> </a:t>
            </a:r>
            <a:r>
              <a:rPr lang="hu-HU" cap="none" dirty="0" err="1" smtClean="0"/>
              <a:t>two</a:t>
            </a:r>
            <a:r>
              <a:rPr lang="hu-HU" cap="none" dirty="0" smtClean="0"/>
              <a:t> </a:t>
            </a:r>
            <a:r>
              <a:rPr lang="hu-HU" cap="none" dirty="0" err="1" smtClean="0"/>
              <a:t>sets</a:t>
            </a:r>
            <a:r>
              <a:rPr lang="hu-HU" cap="none" dirty="0" smtClean="0"/>
              <a:t> of </a:t>
            </a:r>
            <a:r>
              <a:rPr lang="hu-HU" cap="none" dirty="0" err="1" smtClean="0"/>
              <a:t>teeth</a:t>
            </a:r>
            <a:endParaRPr lang="en-US" u="sng" cap="none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153723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= </a:t>
            </a:r>
            <a:r>
              <a:rPr lang="hu-HU" sz="4000" dirty="0" err="1" smtClean="0">
                <a:solidFill>
                  <a:schemeClr val="tx1"/>
                </a:solidFill>
              </a:rPr>
              <a:t>that</a:t>
            </a:r>
            <a:r>
              <a:rPr lang="hu-HU" sz="4000" dirty="0" smtClean="0">
                <a:solidFill>
                  <a:schemeClr val="tx1"/>
                </a:solidFill>
              </a:rPr>
              <a:t> is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fosterdentalcare.com/cms/wp-content/uploads/2012/08/lost-front-to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16685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96145" y="2258581"/>
            <a:ext cx="6113930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NB</a:t>
            </a:r>
            <a:r>
              <a:rPr lang="hu-HU" sz="4000" dirty="0" smtClean="0">
                <a:solidFill>
                  <a:schemeClr val="tx1"/>
                </a:solidFill>
              </a:rPr>
              <a:t>= Nota bene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939960" y="581405"/>
            <a:ext cx="9261440" cy="1507067"/>
          </a:xfrm>
        </p:spPr>
        <p:txBody>
          <a:bodyPr>
            <a:normAutofit/>
          </a:bodyPr>
          <a:lstStyle/>
          <a:p>
            <a:pPr lvl="0" algn="ctr"/>
            <a:r>
              <a:rPr lang="hu-HU" cap="none" dirty="0" smtClean="0">
                <a:solidFill>
                  <a:srgbClr val="FFFF00"/>
                </a:solidFill>
              </a:rPr>
              <a:t>NB</a:t>
            </a:r>
            <a:r>
              <a:rPr lang="hu-HU" cap="none" dirty="0" smtClean="0"/>
              <a:t> </a:t>
            </a:r>
            <a:endParaRPr lang="en-US" u="sng" cap="none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812629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= </a:t>
            </a:r>
            <a:r>
              <a:rPr lang="hu-HU" sz="4000" dirty="0" err="1" smtClean="0">
                <a:solidFill>
                  <a:schemeClr val="tx1"/>
                </a:solidFill>
              </a:rPr>
              <a:t>Note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well</a:t>
            </a:r>
            <a:r>
              <a:rPr lang="hu-HU" sz="4000" dirty="0" smtClean="0">
                <a:solidFill>
                  <a:schemeClr val="tx1"/>
                </a:solidFill>
              </a:rPr>
              <a:t>, </a:t>
            </a:r>
            <a:r>
              <a:rPr lang="hu-HU" sz="4000" dirty="0" err="1" smtClean="0">
                <a:solidFill>
                  <a:schemeClr val="tx1"/>
                </a:solidFill>
              </a:rPr>
              <a:t>take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special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notice</a:t>
            </a:r>
            <a:r>
              <a:rPr lang="hu-HU" sz="4000" dirty="0" smtClean="0">
                <a:solidFill>
                  <a:schemeClr val="tx1"/>
                </a:solidFill>
              </a:rPr>
              <a:t>, </a:t>
            </a:r>
            <a:r>
              <a:rPr lang="hu-HU" sz="4000" dirty="0" err="1" smtClean="0">
                <a:solidFill>
                  <a:schemeClr val="tx1"/>
                </a:solidFill>
              </a:rPr>
              <a:t>it</a:t>
            </a:r>
            <a:r>
              <a:rPr lang="hu-HU" sz="4000" dirty="0" smtClean="0">
                <a:solidFill>
                  <a:schemeClr val="tx1"/>
                </a:solidFill>
              </a:rPr>
              <a:t> is </a:t>
            </a:r>
            <a:r>
              <a:rPr lang="hu-HU" sz="4000" dirty="0" err="1" smtClean="0">
                <a:solidFill>
                  <a:schemeClr val="tx1"/>
                </a:solidFill>
              </a:rPr>
              <a:t>important</a:t>
            </a:r>
            <a:r>
              <a:rPr lang="hu-HU" sz="4000" dirty="0" smtClean="0">
                <a:solidFill>
                  <a:schemeClr val="tx1"/>
                </a:solidFill>
              </a:rPr>
              <a:t>!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Képtalálat a következ&amp;odblac;re: „nb nota ben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10" y="411296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96145" y="1776124"/>
            <a:ext cx="6113930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PS</a:t>
            </a:r>
            <a:r>
              <a:rPr lang="hu-HU" sz="4000" dirty="0" smtClean="0">
                <a:solidFill>
                  <a:schemeClr val="tx1"/>
                </a:solidFill>
              </a:rPr>
              <a:t>= Post </a:t>
            </a:r>
            <a:r>
              <a:rPr lang="hu-HU" sz="4000" dirty="0" err="1" smtClean="0">
                <a:solidFill>
                  <a:schemeClr val="tx1"/>
                </a:solidFill>
              </a:rPr>
              <a:t>scriptum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939960" y="581405"/>
            <a:ext cx="9261440" cy="1507067"/>
          </a:xfrm>
        </p:spPr>
        <p:txBody>
          <a:bodyPr>
            <a:normAutofit/>
          </a:bodyPr>
          <a:lstStyle/>
          <a:p>
            <a:pPr lvl="0" algn="ctr"/>
            <a:r>
              <a:rPr lang="hu-HU" cap="none" dirty="0" smtClean="0"/>
              <a:t>Best </a:t>
            </a:r>
            <a:r>
              <a:rPr lang="hu-HU" cap="none" dirty="0" err="1" smtClean="0"/>
              <a:t>wishes</a:t>
            </a:r>
            <a:r>
              <a:rPr lang="hu-HU" cap="none" dirty="0" smtClean="0"/>
              <a:t>, Julie. </a:t>
            </a:r>
            <a:br>
              <a:rPr lang="hu-HU" cap="none" dirty="0" smtClean="0"/>
            </a:br>
            <a:r>
              <a:rPr lang="hu-HU" u="sng" cap="none" dirty="0" smtClean="0">
                <a:solidFill>
                  <a:srgbClr val="FFFF00"/>
                </a:solidFill>
              </a:rPr>
              <a:t>PS</a:t>
            </a:r>
            <a:r>
              <a:rPr lang="hu-HU" cap="none" dirty="0" smtClean="0"/>
              <a:t>  </a:t>
            </a:r>
            <a:r>
              <a:rPr lang="hu-HU" cap="none" dirty="0" err="1" smtClean="0"/>
              <a:t>If</a:t>
            </a:r>
            <a:r>
              <a:rPr lang="hu-HU" cap="none" dirty="0" smtClean="0"/>
              <a:t> </a:t>
            </a:r>
            <a:r>
              <a:rPr lang="hu-HU" cap="none" dirty="0" err="1" smtClean="0"/>
              <a:t>Tuesday</a:t>
            </a:r>
            <a:r>
              <a:rPr lang="hu-HU" cap="none" dirty="0" smtClean="0"/>
              <a:t> is </a:t>
            </a:r>
            <a:r>
              <a:rPr lang="hu-HU" cap="none" dirty="0" err="1" smtClean="0"/>
              <a:t>not</a:t>
            </a:r>
            <a:r>
              <a:rPr lang="hu-HU" cap="none" dirty="0" smtClean="0"/>
              <a:t> OK, </a:t>
            </a:r>
            <a:r>
              <a:rPr lang="hu-HU" cap="none" dirty="0" err="1" smtClean="0"/>
              <a:t>let</a:t>
            </a:r>
            <a:r>
              <a:rPr lang="hu-HU" cap="none" dirty="0" smtClean="0"/>
              <a:t> </a:t>
            </a:r>
            <a:r>
              <a:rPr lang="hu-HU" cap="none" dirty="0" err="1" smtClean="0"/>
              <a:t>me</a:t>
            </a:r>
            <a:r>
              <a:rPr lang="hu-HU" cap="none" dirty="0" smtClean="0"/>
              <a:t> </a:t>
            </a:r>
            <a:r>
              <a:rPr lang="hu-HU" cap="none" dirty="0" err="1" smtClean="0"/>
              <a:t>know</a:t>
            </a:r>
            <a:r>
              <a:rPr lang="hu-HU" cap="none" dirty="0" smtClean="0"/>
              <a:t>.</a:t>
            </a:r>
            <a:endParaRPr lang="en-US" u="sng" cap="none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153723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= </a:t>
            </a:r>
            <a:r>
              <a:rPr lang="hu-HU" sz="4000" dirty="0" err="1" smtClean="0">
                <a:solidFill>
                  <a:schemeClr val="tx1"/>
                </a:solidFill>
              </a:rPr>
              <a:t>Written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after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something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procopytips.com/graphics/postscri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67" y="1334938"/>
            <a:ext cx="1158128" cy="6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General </a:t>
            </a:r>
            <a:r>
              <a:rPr lang="hu-HU" dirty="0" err="1" smtClean="0"/>
              <a:t>information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400" dirty="0" err="1" smtClean="0">
                <a:solidFill>
                  <a:schemeClr val="tx1"/>
                </a:solidFill>
              </a:rPr>
              <a:t>Teachers</a:t>
            </a:r>
            <a:r>
              <a:rPr lang="hu-HU" sz="2400" dirty="0" smtClean="0">
                <a:solidFill>
                  <a:schemeClr val="tx1"/>
                </a:solidFill>
              </a:rPr>
              <a:t>: </a:t>
            </a:r>
            <a:r>
              <a:rPr lang="hu-HU" sz="2400" dirty="0" smtClean="0">
                <a:solidFill>
                  <a:schemeClr val="tx1"/>
                </a:solidFill>
              </a:rPr>
              <a:t>Mariann Gulyásné Szitás, </a:t>
            </a:r>
            <a:r>
              <a:rPr lang="hu-HU" sz="2400" dirty="0" smtClean="0">
                <a:solidFill>
                  <a:schemeClr val="tx1"/>
                </a:solidFill>
              </a:rPr>
              <a:t>László Répás 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Email: </a:t>
            </a:r>
          </a:p>
          <a:p>
            <a:r>
              <a:rPr lang="hu-HU" sz="2400" dirty="0" err="1" smtClean="0">
                <a:solidFill>
                  <a:schemeClr val="tx1"/>
                </a:solidFill>
              </a:rPr>
              <a:t>repasl</a:t>
            </a:r>
            <a:r>
              <a:rPr lang="hu-HU" sz="2400" dirty="0" smtClean="0">
                <a:solidFill>
                  <a:schemeClr val="tx1"/>
                </a:solidFill>
              </a:rPr>
              <a:t>@</a:t>
            </a:r>
            <a:r>
              <a:rPr lang="hu-HU" sz="2400" dirty="0" err="1" smtClean="0">
                <a:solidFill>
                  <a:schemeClr val="tx1"/>
                </a:solidFill>
              </a:rPr>
              <a:t>med.unideb.hu</a:t>
            </a:r>
            <a:endParaRPr lang="hu-HU" sz="2400" dirty="0">
              <a:solidFill>
                <a:schemeClr val="tx1"/>
              </a:solidFill>
            </a:endParaRPr>
          </a:p>
          <a:p>
            <a:r>
              <a:rPr lang="hu-HU" sz="2400" dirty="0">
                <a:solidFill>
                  <a:schemeClr val="tx1"/>
                </a:solidFill>
              </a:rPr>
              <a:t>m</a:t>
            </a:r>
            <a:r>
              <a:rPr lang="hu-HU" sz="2400" dirty="0" smtClean="0">
                <a:solidFill>
                  <a:schemeClr val="tx1"/>
                </a:solidFill>
              </a:rPr>
              <a:t>ariann.szitas@gmail.com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err="1" smtClean="0">
                <a:solidFill>
                  <a:schemeClr val="tx1"/>
                </a:solidFill>
              </a:rPr>
              <a:t>Edu</a:t>
            </a:r>
            <a:r>
              <a:rPr lang="hu-HU" sz="2400" dirty="0" smtClean="0">
                <a:solidFill>
                  <a:schemeClr val="tx1"/>
                </a:solidFill>
              </a:rPr>
              <a:t> Center </a:t>
            </a:r>
            <a:r>
              <a:rPr lang="hu-HU" sz="2400" dirty="0" err="1" smtClean="0">
                <a:solidFill>
                  <a:schemeClr val="tx1"/>
                </a:solidFill>
              </a:rPr>
              <a:t>Room</a:t>
            </a:r>
            <a:r>
              <a:rPr lang="hu-HU" sz="2400" dirty="0" smtClean="0">
                <a:solidFill>
                  <a:schemeClr val="tx1"/>
                </a:solidFill>
              </a:rPr>
              <a:t> 312.</a:t>
            </a:r>
          </a:p>
          <a:p>
            <a:r>
              <a:rPr lang="hu-HU" sz="2400" dirty="0" err="1" smtClean="0">
                <a:solidFill>
                  <a:schemeClr val="tx1"/>
                </a:solidFill>
              </a:rPr>
              <a:t>Neptun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registration</a:t>
            </a:r>
            <a:r>
              <a:rPr lang="hu-HU" sz="2400" dirty="0" smtClean="0">
                <a:solidFill>
                  <a:schemeClr val="tx1"/>
                </a:solidFill>
              </a:rPr>
              <a:t>!!!</a:t>
            </a:r>
          </a:p>
          <a:p>
            <a:r>
              <a:rPr lang="hu-HU" sz="2400" dirty="0" err="1" smtClean="0">
                <a:solidFill>
                  <a:schemeClr val="tx1"/>
                </a:solidFill>
              </a:rPr>
              <a:t>Website</a:t>
            </a:r>
            <a:r>
              <a:rPr lang="hu-HU" sz="2400" dirty="0" smtClean="0">
                <a:solidFill>
                  <a:schemeClr val="tx1"/>
                </a:solidFill>
              </a:rPr>
              <a:t>: </a:t>
            </a:r>
            <a:r>
              <a:rPr lang="hu-HU" sz="2400" dirty="0" err="1" smtClean="0">
                <a:solidFill>
                  <a:schemeClr val="tx1"/>
                </a:solidFill>
              </a:rPr>
              <a:t>ilekt.med.unideb.hu</a:t>
            </a:r>
            <a:endParaRPr lang="hu-HU" sz="2400" dirty="0" smtClean="0">
              <a:solidFill>
                <a:schemeClr val="tx1"/>
              </a:solidFill>
            </a:endParaRPr>
          </a:p>
          <a:p>
            <a:pPr lvl="1"/>
            <a:r>
              <a:rPr lang="hu-HU" sz="2200" dirty="0" err="1" smtClean="0">
                <a:solidFill>
                  <a:schemeClr val="tx1"/>
                </a:solidFill>
              </a:rPr>
              <a:t>User</a:t>
            </a:r>
            <a:r>
              <a:rPr lang="hu-HU" sz="2200" dirty="0" smtClean="0">
                <a:solidFill>
                  <a:schemeClr val="tx1"/>
                </a:solidFill>
              </a:rPr>
              <a:t>: </a:t>
            </a:r>
            <a:r>
              <a:rPr lang="hu-HU" sz="2200" dirty="0" err="1" smtClean="0">
                <a:solidFill>
                  <a:schemeClr val="tx1"/>
                </a:solidFill>
              </a:rPr>
              <a:t>Hallgato</a:t>
            </a:r>
            <a:endParaRPr lang="hu-HU" sz="2200" dirty="0" smtClean="0">
              <a:solidFill>
                <a:schemeClr val="tx1"/>
              </a:solidFill>
            </a:endParaRPr>
          </a:p>
          <a:p>
            <a:pPr lvl="1"/>
            <a:r>
              <a:rPr lang="hu-HU" sz="2200" dirty="0" err="1" smtClean="0">
                <a:solidFill>
                  <a:schemeClr val="tx1"/>
                </a:solidFill>
              </a:rPr>
              <a:t>Password</a:t>
            </a:r>
            <a:r>
              <a:rPr lang="hu-HU" sz="2200" dirty="0" smtClean="0">
                <a:solidFill>
                  <a:schemeClr val="tx1"/>
                </a:solidFill>
              </a:rPr>
              <a:t>: </a:t>
            </a:r>
            <a:r>
              <a:rPr lang="hu-HU" sz="2200" dirty="0" err="1" smtClean="0">
                <a:solidFill>
                  <a:schemeClr val="tx1"/>
                </a:solidFill>
              </a:rPr>
              <a:t>Hallgato</a:t>
            </a:r>
            <a:endParaRPr lang="hu-HU" sz="2200" dirty="0" smtClean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5608804" cy="5308598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Coursebook: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Latin </a:t>
            </a:r>
            <a:r>
              <a:rPr lang="hu-HU" sz="2400" dirty="0" err="1" smtClean="0">
                <a:solidFill>
                  <a:schemeClr val="tx1"/>
                </a:solidFill>
              </a:rPr>
              <a:t>for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Students</a:t>
            </a:r>
            <a:r>
              <a:rPr lang="hu-HU" sz="2400" dirty="0" smtClean="0">
                <a:solidFill>
                  <a:schemeClr val="tx1"/>
                </a:solidFill>
              </a:rPr>
              <a:t> of </a:t>
            </a:r>
            <a:r>
              <a:rPr lang="hu-HU" sz="2400" dirty="0" err="1" smtClean="0">
                <a:solidFill>
                  <a:schemeClr val="tx1"/>
                </a:solidFill>
              </a:rPr>
              <a:t>Dentistry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err="1" smtClean="0">
                <a:solidFill>
                  <a:schemeClr val="tx1"/>
                </a:solidFill>
              </a:rPr>
              <a:t>Order</a:t>
            </a:r>
            <a:r>
              <a:rPr lang="hu-HU" sz="2400" dirty="0" smtClean="0">
                <a:solidFill>
                  <a:schemeClr val="tx1"/>
                </a:solidFill>
              </a:rPr>
              <a:t> online </a:t>
            </a:r>
            <a:r>
              <a:rPr lang="hu-HU" sz="2400" dirty="0" err="1" smtClean="0">
                <a:solidFill>
                  <a:schemeClr val="tx1"/>
                </a:solidFill>
              </a:rPr>
              <a:t>at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hu-HU" sz="2400" dirty="0" smtClean="0">
                <a:solidFill>
                  <a:schemeClr val="tx1"/>
                </a:solidFill>
                <a:hlinkClick r:id="rId2"/>
              </a:rPr>
              <a:t>www.medi-lingua.hu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>
                <a:hlinkClick r:id="rId3"/>
              </a:rPr>
              <a:t>http://medi-lingua.hu/products/latin-orvosi-szaknyelv/latin-for-students-of-dentistry</a:t>
            </a:r>
            <a:r>
              <a:rPr lang="hu-HU" sz="2400" dirty="0"/>
              <a:t> 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err="1" smtClean="0">
                <a:solidFill>
                  <a:schemeClr val="tx1"/>
                </a:solidFill>
              </a:rPr>
              <a:t>Pickup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point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at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Xpress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Copy</a:t>
            </a:r>
            <a:r>
              <a:rPr lang="hu-HU" sz="2400" dirty="0" smtClean="0">
                <a:solidFill>
                  <a:schemeClr val="tx1"/>
                </a:solidFill>
              </a:rPr>
              <a:t> LSB </a:t>
            </a:r>
            <a:r>
              <a:rPr lang="hu-HU" sz="2400" dirty="0" err="1">
                <a:solidFill>
                  <a:schemeClr val="tx1"/>
                </a:solidFill>
              </a:rPr>
              <a:t>g</a:t>
            </a:r>
            <a:r>
              <a:rPr lang="hu-HU" sz="2400" dirty="0" err="1" smtClean="0">
                <a:solidFill>
                  <a:schemeClr val="tx1"/>
                </a:solidFill>
              </a:rPr>
              <a:t>round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f</a:t>
            </a:r>
            <a:r>
              <a:rPr lang="hu-HU" sz="2400" dirty="0" err="1" smtClean="0">
                <a:solidFill>
                  <a:schemeClr val="tx1"/>
                </a:solidFill>
              </a:rPr>
              <a:t>loor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</a:p>
          <a:p>
            <a:endParaRPr lang="hu-HU" sz="2400" dirty="0" smtClean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20" y="113211"/>
            <a:ext cx="2037179" cy="29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96145" y="1776124"/>
            <a:ext cx="6113930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per cent= per </a:t>
            </a:r>
            <a:r>
              <a:rPr lang="hu-HU" sz="4000" dirty="0" err="1" smtClean="0">
                <a:solidFill>
                  <a:schemeClr val="tx1"/>
                </a:solidFill>
              </a:rPr>
              <a:t>centum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939960" y="581405"/>
            <a:ext cx="9261440" cy="1507067"/>
          </a:xfrm>
        </p:spPr>
        <p:txBody>
          <a:bodyPr>
            <a:normAutofit/>
          </a:bodyPr>
          <a:lstStyle/>
          <a:p>
            <a:pPr lvl="0" algn="ctr"/>
            <a:r>
              <a:rPr lang="en-US" i="1" cap="none" dirty="0"/>
              <a:t>staff </a:t>
            </a:r>
            <a:r>
              <a:rPr lang="hu-HU" i="1" cap="none" dirty="0" err="1" smtClean="0"/>
              <a:t>rejected</a:t>
            </a:r>
            <a:r>
              <a:rPr lang="hu-HU" i="1" cap="none" dirty="0" smtClean="0"/>
              <a:t> </a:t>
            </a:r>
            <a:r>
              <a:rPr lang="en-US" i="1" cap="none" dirty="0" smtClean="0"/>
              <a:t>a </a:t>
            </a:r>
            <a:r>
              <a:rPr lang="en-US" i="1" cap="none" dirty="0"/>
              <a:t>1.8 </a:t>
            </a:r>
            <a:r>
              <a:rPr lang="en-US" i="1" u="sng" cap="none" dirty="0" smtClean="0">
                <a:solidFill>
                  <a:srgbClr val="FFFF00"/>
                </a:solidFill>
              </a:rPr>
              <a:t>per</a:t>
            </a:r>
            <a:r>
              <a:rPr lang="hu-HU" i="1" u="sng" cap="none" dirty="0" smtClean="0">
                <a:solidFill>
                  <a:srgbClr val="FFFF00"/>
                </a:solidFill>
              </a:rPr>
              <a:t> </a:t>
            </a:r>
            <a:r>
              <a:rPr lang="en-US" i="1" u="sng" cap="none" dirty="0" smtClean="0">
                <a:solidFill>
                  <a:srgbClr val="FFFF00"/>
                </a:solidFill>
              </a:rPr>
              <a:t>cent</a:t>
            </a:r>
            <a:r>
              <a:rPr lang="en-US" i="1" cap="none" dirty="0" smtClean="0"/>
              <a:t> </a:t>
            </a:r>
            <a:r>
              <a:rPr lang="en-US" i="1" cap="none" dirty="0"/>
              <a:t>increase</a:t>
            </a:r>
            <a:endParaRPr lang="en-US" u="sng" cap="none" dirty="0"/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153723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= </a:t>
            </a:r>
            <a:r>
              <a:rPr lang="en-US" sz="4000" dirty="0">
                <a:solidFill>
                  <a:schemeClr val="tx1"/>
                </a:solidFill>
              </a:rPr>
              <a:t>in or for every </a:t>
            </a:r>
            <a:r>
              <a:rPr lang="en-US" sz="4000" dirty="0" smtClean="0">
                <a:solidFill>
                  <a:schemeClr val="tx1"/>
                </a:solidFill>
              </a:rPr>
              <a:t>hundred</a:t>
            </a:r>
            <a:r>
              <a:rPr lang="hu-HU" sz="4000" dirty="0" smtClean="0">
                <a:solidFill>
                  <a:schemeClr val="tx1"/>
                </a:solidFill>
              </a:rPr>
              <a:t>, %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96145" y="1776124"/>
            <a:ext cx="8131196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PhD</a:t>
            </a:r>
            <a:r>
              <a:rPr lang="hu-HU" sz="4000" dirty="0" smtClean="0">
                <a:solidFill>
                  <a:schemeClr val="tx1"/>
                </a:solidFill>
              </a:rPr>
              <a:t>= </a:t>
            </a:r>
            <a:r>
              <a:rPr lang="hu-HU" sz="4000" dirty="0" err="1" smtClean="0">
                <a:solidFill>
                  <a:schemeClr val="tx1"/>
                </a:solidFill>
              </a:rPr>
              <a:t>Philosophiae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Doctor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939960" y="581405"/>
            <a:ext cx="9261440" cy="1507067"/>
          </a:xfrm>
        </p:spPr>
        <p:txBody>
          <a:bodyPr>
            <a:normAutofit/>
          </a:bodyPr>
          <a:lstStyle/>
          <a:p>
            <a:pPr lvl="0" algn="ctr"/>
            <a:r>
              <a:rPr lang="hu-HU" i="1" cap="none" dirty="0" err="1" smtClean="0"/>
              <a:t>She</a:t>
            </a:r>
            <a:r>
              <a:rPr lang="hu-HU" i="1" cap="none" dirty="0" smtClean="0"/>
              <a:t> is holding a </a:t>
            </a:r>
            <a:r>
              <a:rPr lang="hu-HU" i="1" u="sng" cap="none" dirty="0" smtClean="0">
                <a:solidFill>
                  <a:srgbClr val="FFFF00"/>
                </a:solidFill>
              </a:rPr>
              <a:t>PhD</a:t>
            </a:r>
            <a:endParaRPr lang="en-US" u="sng" cap="none" dirty="0">
              <a:solidFill>
                <a:srgbClr val="FFFF00"/>
              </a:solidFill>
            </a:endParaRPr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153723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= </a:t>
            </a:r>
            <a:r>
              <a:rPr lang="hu-HU" sz="4000" dirty="0" err="1" smtClean="0">
                <a:solidFill>
                  <a:schemeClr val="tx1"/>
                </a:solidFill>
              </a:rPr>
              <a:t>Doctor</a:t>
            </a:r>
            <a:r>
              <a:rPr lang="hu-HU" sz="4000" dirty="0" smtClean="0">
                <a:solidFill>
                  <a:schemeClr val="tx1"/>
                </a:solidFill>
              </a:rPr>
              <a:t> of </a:t>
            </a:r>
            <a:r>
              <a:rPr lang="hu-HU" sz="4000" dirty="0" err="1" smtClean="0">
                <a:solidFill>
                  <a:schemeClr val="tx1"/>
                </a:solidFill>
              </a:rPr>
              <a:t>Philosophy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537" y="838201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96145" y="1776124"/>
            <a:ext cx="8131196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R.I.P.</a:t>
            </a:r>
            <a:r>
              <a:rPr lang="hu-HU" sz="4000" dirty="0" smtClean="0">
                <a:solidFill>
                  <a:schemeClr val="tx1"/>
                </a:solidFill>
              </a:rPr>
              <a:t>= </a:t>
            </a:r>
            <a:r>
              <a:rPr lang="hu-HU" sz="4000" dirty="0" err="1" smtClean="0">
                <a:solidFill>
                  <a:schemeClr val="tx1"/>
                </a:solidFill>
              </a:rPr>
              <a:t>Requiescat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in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pace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939960" y="581405"/>
            <a:ext cx="9261440" cy="1507067"/>
          </a:xfrm>
        </p:spPr>
        <p:txBody>
          <a:bodyPr>
            <a:normAutofit/>
          </a:bodyPr>
          <a:lstStyle/>
          <a:p>
            <a:pPr lvl="0" algn="ctr"/>
            <a:r>
              <a:rPr lang="hu-HU" i="1" u="sng" cap="none" dirty="0" smtClean="0">
                <a:solidFill>
                  <a:srgbClr val="FFFF00"/>
                </a:solidFill>
              </a:rPr>
              <a:t>R.I.P. </a:t>
            </a:r>
            <a:r>
              <a:rPr lang="hu-HU" i="1" cap="none" dirty="0" smtClean="0"/>
              <a:t>(</a:t>
            </a:r>
            <a:r>
              <a:rPr lang="hu-HU" i="1" cap="none" dirty="0" err="1" smtClean="0"/>
              <a:t>on</a:t>
            </a:r>
            <a:r>
              <a:rPr lang="hu-HU" i="1" cap="none" dirty="0" smtClean="0"/>
              <a:t> </a:t>
            </a:r>
            <a:r>
              <a:rPr lang="hu-HU" i="1" cap="none" dirty="0" err="1" smtClean="0"/>
              <a:t>graves</a:t>
            </a:r>
            <a:r>
              <a:rPr lang="hu-HU" i="1" cap="none" dirty="0" smtClean="0"/>
              <a:t>)</a:t>
            </a:r>
            <a:endParaRPr lang="en-US" u="sng" cap="none" dirty="0">
              <a:solidFill>
                <a:srgbClr val="FFFF00"/>
              </a:solidFill>
            </a:endParaRPr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153723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= Rest </a:t>
            </a:r>
            <a:r>
              <a:rPr lang="hu-HU" sz="4000" dirty="0" err="1" smtClean="0">
                <a:solidFill>
                  <a:schemeClr val="tx1"/>
                </a:solidFill>
              </a:rPr>
              <a:t>in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peace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060" y="695106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94880" y="1657062"/>
            <a:ext cx="8131196" cy="19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FFFF00"/>
                </a:solidFill>
              </a:rPr>
              <a:t>vs. </a:t>
            </a:r>
            <a:r>
              <a:rPr lang="hu-HU" sz="4000" dirty="0" smtClean="0">
                <a:solidFill>
                  <a:schemeClr val="tx1"/>
                </a:solidFill>
              </a:rPr>
              <a:t>= versus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939960" y="581405"/>
            <a:ext cx="9261440" cy="1507067"/>
          </a:xfrm>
        </p:spPr>
        <p:txBody>
          <a:bodyPr>
            <a:normAutofit/>
          </a:bodyPr>
          <a:lstStyle/>
          <a:p>
            <a:pPr lvl="0" algn="ctr"/>
            <a:r>
              <a:rPr lang="en-US" i="1" cap="none" dirty="0"/>
              <a:t>Tooth Decay Rates in Fluoridated </a:t>
            </a:r>
            <a:r>
              <a:rPr lang="en-US" i="1" u="sng" cap="none" dirty="0">
                <a:solidFill>
                  <a:srgbClr val="FFFF00"/>
                </a:solidFill>
              </a:rPr>
              <a:t>vs. </a:t>
            </a:r>
            <a:r>
              <a:rPr lang="en-US" i="1" cap="none" dirty="0"/>
              <a:t>Non-Fluoridated Communities</a:t>
            </a:r>
            <a:endParaRPr lang="en-US" u="sng" cap="none" dirty="0">
              <a:solidFill>
                <a:srgbClr val="FFFF00"/>
              </a:solidFill>
            </a:endParaRPr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2196145" y="3153723"/>
            <a:ext cx="9873935" cy="176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chemeClr val="tx1"/>
                </a:solidFill>
              </a:rPr>
              <a:t>= </a:t>
            </a:r>
            <a:r>
              <a:rPr lang="hu-HU" sz="4000" dirty="0" err="1" smtClean="0">
                <a:solidFill>
                  <a:schemeClr val="tx1"/>
                </a:solidFill>
              </a:rPr>
              <a:t>against</a:t>
            </a:r>
            <a:r>
              <a:rPr lang="hu-HU" sz="4000" dirty="0" smtClean="0">
                <a:solidFill>
                  <a:schemeClr val="tx1"/>
                </a:solidFill>
              </a:rPr>
              <a:t>, </a:t>
            </a:r>
            <a:r>
              <a:rPr lang="hu-HU" sz="4000" dirty="0" err="1" smtClean="0">
                <a:solidFill>
                  <a:schemeClr val="tx1"/>
                </a:solidFill>
              </a:rPr>
              <a:t>as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opposed</a:t>
            </a:r>
            <a:r>
              <a:rPr lang="hu-HU" sz="4000" dirty="0" smtClean="0">
                <a:solidFill>
                  <a:schemeClr val="tx1"/>
                </a:solidFill>
              </a:rPr>
              <a:t> </a:t>
            </a:r>
            <a:r>
              <a:rPr lang="hu-HU" sz="4000" dirty="0" err="1" smtClean="0">
                <a:solidFill>
                  <a:schemeClr val="tx1"/>
                </a:solidFill>
              </a:rPr>
              <a:t>to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Képtalálat a következ&amp;odblac;re: „vs.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03" y="1973837"/>
            <a:ext cx="29622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3"/>
          <p:cNvSpPr>
            <a:spLocks noGrp="1"/>
          </p:cNvSpPr>
          <p:nvPr>
            <p:ph sz="half" idx="1"/>
          </p:nvPr>
        </p:nvSpPr>
        <p:spPr>
          <a:xfrm>
            <a:off x="808921" y="3012141"/>
            <a:ext cx="9172484" cy="26975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sz="2600" dirty="0" err="1">
                <a:solidFill>
                  <a:schemeClr val="tx1"/>
                </a:solidFill>
              </a:rPr>
              <a:t>Faster</a:t>
            </a:r>
            <a:r>
              <a:rPr lang="hu-HU" sz="2600" dirty="0">
                <a:solidFill>
                  <a:schemeClr val="tx1"/>
                </a:solidFill>
              </a:rPr>
              <a:t>, </a:t>
            </a:r>
            <a:r>
              <a:rPr lang="hu-HU" sz="2600" dirty="0" err="1">
                <a:solidFill>
                  <a:schemeClr val="tx1"/>
                </a:solidFill>
              </a:rPr>
              <a:t>higher</a:t>
            </a:r>
            <a:r>
              <a:rPr lang="hu-HU" sz="2600" dirty="0">
                <a:solidFill>
                  <a:schemeClr val="tx1"/>
                </a:solidFill>
              </a:rPr>
              <a:t>, </a:t>
            </a:r>
            <a:r>
              <a:rPr lang="hu-HU" sz="2600" dirty="0" err="1">
                <a:solidFill>
                  <a:schemeClr val="tx1"/>
                </a:solidFill>
              </a:rPr>
              <a:t>stronger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27963" y="1306910"/>
            <a:ext cx="8534400" cy="1507067"/>
          </a:xfrm>
        </p:spPr>
        <p:txBody>
          <a:bodyPr/>
          <a:lstStyle/>
          <a:p>
            <a:r>
              <a:rPr lang="hu-HU" dirty="0" err="1" smtClean="0"/>
              <a:t>citius</a:t>
            </a:r>
            <a:r>
              <a:rPr lang="hu-HU" dirty="0" smtClean="0"/>
              <a:t>, </a:t>
            </a:r>
            <a:r>
              <a:rPr lang="hu-HU" dirty="0" err="1" smtClean="0"/>
              <a:t>altius</a:t>
            </a:r>
            <a:r>
              <a:rPr lang="hu-HU" dirty="0" smtClean="0"/>
              <a:t>, </a:t>
            </a:r>
            <a:r>
              <a:rPr lang="hu-HU" dirty="0" err="1" smtClean="0"/>
              <a:t>fortius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131" y="573360"/>
            <a:ext cx="2532910" cy="25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3"/>
          <p:cNvSpPr>
            <a:spLocks noGrp="1"/>
          </p:cNvSpPr>
          <p:nvPr>
            <p:ph sz="half" idx="1"/>
          </p:nvPr>
        </p:nvSpPr>
        <p:spPr>
          <a:xfrm>
            <a:off x="808921" y="3012141"/>
            <a:ext cx="9172484" cy="26975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A sound mind in a healthy </a:t>
            </a:r>
            <a:r>
              <a:rPr lang="en-US" sz="2600" dirty="0" smtClean="0">
                <a:solidFill>
                  <a:schemeClr val="tx1"/>
                </a:solidFill>
              </a:rPr>
              <a:t>body</a:t>
            </a:r>
            <a:endParaRPr lang="hu-HU" sz="2600" dirty="0" smtClean="0">
              <a:solidFill>
                <a:schemeClr val="tx1"/>
              </a:solidFill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27963" y="1306910"/>
            <a:ext cx="8534400" cy="1507067"/>
          </a:xfrm>
        </p:spPr>
        <p:txBody>
          <a:bodyPr/>
          <a:lstStyle/>
          <a:p>
            <a:r>
              <a:rPr lang="hu-HU" cap="none" dirty="0" err="1" smtClean="0"/>
              <a:t>Mens</a:t>
            </a:r>
            <a:r>
              <a:rPr lang="hu-HU" cap="none" dirty="0" smtClean="0"/>
              <a:t> </a:t>
            </a:r>
            <a:r>
              <a:rPr lang="hu-HU" cap="none" dirty="0" err="1" smtClean="0"/>
              <a:t>sana</a:t>
            </a:r>
            <a:r>
              <a:rPr lang="hu-HU" cap="none" dirty="0" smtClean="0"/>
              <a:t> </a:t>
            </a:r>
            <a:r>
              <a:rPr lang="hu-HU" cap="none" dirty="0" err="1" smtClean="0"/>
              <a:t>in</a:t>
            </a:r>
            <a:r>
              <a:rPr lang="hu-HU" cap="none" dirty="0" smtClean="0"/>
              <a:t> </a:t>
            </a:r>
            <a:r>
              <a:rPr lang="hu-HU" cap="none" dirty="0" err="1" smtClean="0"/>
              <a:t>corpore</a:t>
            </a:r>
            <a:r>
              <a:rPr lang="hu-HU" cap="none" dirty="0" smtClean="0"/>
              <a:t> </a:t>
            </a:r>
            <a:r>
              <a:rPr lang="hu-HU" cap="none" dirty="0" err="1" smtClean="0"/>
              <a:t>sano</a:t>
            </a:r>
            <a:r>
              <a:rPr lang="hu-HU" cap="none" dirty="0"/>
              <a:t/>
            </a:r>
            <a:br>
              <a:rPr lang="hu-HU" cap="none" dirty="0"/>
            </a:br>
            <a:r>
              <a:rPr lang="hu-HU" sz="2400" cap="none" dirty="0" smtClean="0"/>
              <a:t>(</a:t>
            </a:r>
            <a:r>
              <a:rPr lang="hu-HU" sz="2400" cap="none" dirty="0" err="1" smtClean="0"/>
              <a:t>Carlton</a:t>
            </a:r>
            <a:r>
              <a:rPr lang="hu-HU" sz="2400" cap="none" dirty="0" smtClean="0"/>
              <a:t> </a:t>
            </a:r>
            <a:r>
              <a:rPr lang="hu-HU" sz="2400" cap="none" dirty="0" err="1" smtClean="0"/>
              <a:t>Football</a:t>
            </a:r>
            <a:r>
              <a:rPr lang="hu-HU" sz="2400" cap="none" dirty="0" smtClean="0"/>
              <a:t> Club </a:t>
            </a:r>
            <a:r>
              <a:rPr lang="hu-HU" sz="2400" cap="none" dirty="0" err="1" smtClean="0"/>
              <a:t>motto</a:t>
            </a:r>
            <a:r>
              <a:rPr lang="hu-HU" sz="2400" cap="none" dirty="0" smtClean="0"/>
              <a:t>)</a:t>
            </a:r>
            <a:endParaRPr lang="hu-HU" sz="2400" cap="none" dirty="0"/>
          </a:p>
        </p:txBody>
      </p:sp>
      <p:pic>
        <p:nvPicPr>
          <p:cNvPr id="19458" name="Picture 2" descr="Carlton FC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74" y="693923"/>
            <a:ext cx="3285708" cy="3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4788" y="811554"/>
            <a:ext cx="8534400" cy="1507067"/>
          </a:xfrm>
        </p:spPr>
        <p:txBody>
          <a:bodyPr/>
          <a:lstStyle/>
          <a:p>
            <a:r>
              <a:rPr lang="hu-HU" dirty="0" smtClean="0"/>
              <a:t>E </a:t>
            </a:r>
            <a:r>
              <a:rPr lang="hu-HU" dirty="0" err="1" smtClean="0"/>
              <a:t>pluribus</a:t>
            </a:r>
            <a:r>
              <a:rPr lang="hu-HU" dirty="0" smtClean="0"/>
              <a:t> </a:t>
            </a:r>
            <a:r>
              <a:rPr lang="hu-HU" dirty="0" err="1" smtClean="0"/>
              <a:t>unum</a:t>
            </a:r>
            <a:endParaRPr lang="hu-HU" dirty="0"/>
          </a:p>
        </p:txBody>
      </p:sp>
      <p:sp>
        <p:nvSpPr>
          <p:cNvPr id="5" name="Tartalom helye 3"/>
          <p:cNvSpPr>
            <a:spLocks noGrp="1"/>
          </p:cNvSpPr>
          <p:nvPr>
            <p:ph sz="half" idx="1"/>
          </p:nvPr>
        </p:nvSpPr>
        <p:spPr>
          <a:xfrm>
            <a:off x="751447" y="2649071"/>
            <a:ext cx="9935892" cy="36152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sz="3200" dirty="0" smtClean="0">
                <a:solidFill>
                  <a:schemeClr val="tx1"/>
                </a:solidFill>
              </a:rPr>
              <a:t>Out of more, </a:t>
            </a:r>
            <a:r>
              <a:rPr lang="hu-HU" sz="3200" dirty="0" err="1" smtClean="0">
                <a:solidFill>
                  <a:schemeClr val="tx1"/>
                </a:solidFill>
              </a:rPr>
              <a:t>one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todayifoundout.com/wp-content/uploads/2012/03/US-Great-Seal-Front-340x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17" y="1565087"/>
            <a:ext cx="4147110" cy="41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3"/>
          <p:cNvSpPr>
            <a:spLocks noGrp="1"/>
          </p:cNvSpPr>
          <p:nvPr>
            <p:ph sz="half" idx="1"/>
          </p:nvPr>
        </p:nvSpPr>
        <p:spPr>
          <a:xfrm>
            <a:off x="751446" y="1923427"/>
            <a:ext cx="9333850" cy="3051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solidFill>
                  <a:schemeClr val="tx1"/>
                </a:solidFill>
              </a:rPr>
              <a:t>I </a:t>
            </a:r>
            <a:r>
              <a:rPr lang="hu-HU" sz="3200" dirty="0" err="1" smtClean="0">
                <a:solidFill>
                  <a:schemeClr val="tx1"/>
                </a:solidFill>
              </a:rPr>
              <a:t>think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therefore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 err="1" smtClean="0">
                <a:solidFill>
                  <a:schemeClr val="tx1"/>
                </a:solidFill>
              </a:rPr>
              <a:t>I</a:t>
            </a:r>
            <a:r>
              <a:rPr lang="hu-HU" sz="3200" dirty="0" smtClean="0">
                <a:solidFill>
                  <a:schemeClr val="tx1"/>
                </a:solidFill>
              </a:rPr>
              <a:t> am</a:t>
            </a:r>
          </a:p>
          <a:p>
            <a:pPr marL="0" indent="0">
              <a:buNone/>
            </a:pPr>
            <a:r>
              <a:rPr lang="hu-HU" sz="3200" dirty="0" smtClean="0">
                <a:solidFill>
                  <a:schemeClr val="tx1"/>
                </a:solidFill>
              </a:rPr>
              <a:t>(René Descartes)</a:t>
            </a:r>
          </a:p>
        </p:txBody>
      </p:sp>
      <p:pic>
        <p:nvPicPr>
          <p:cNvPr id="20482" name="Picture 2" descr="https://i.ytimg.com/vi/l04HlEP-N6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57" y="1007972"/>
            <a:ext cx="4376083" cy="24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0933" y="2149082"/>
            <a:ext cx="8534400" cy="1507067"/>
          </a:xfrm>
        </p:spPr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80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Requirements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5123922" cy="3801532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solidFill>
                  <a:schemeClr val="tx1"/>
                </a:solidFill>
              </a:rPr>
              <a:t>Attendance</a:t>
            </a:r>
            <a:r>
              <a:rPr lang="hu-HU" sz="2400" dirty="0" smtClean="0">
                <a:solidFill>
                  <a:schemeClr val="tx1"/>
                </a:solidFill>
              </a:rPr>
              <a:t>: maximum 2 </a:t>
            </a:r>
            <a:r>
              <a:rPr lang="hu-HU" sz="2400" dirty="0" err="1" smtClean="0">
                <a:solidFill>
                  <a:schemeClr val="tx1"/>
                </a:solidFill>
              </a:rPr>
              <a:t>absences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2 </a:t>
            </a:r>
            <a:r>
              <a:rPr lang="hu-HU" sz="2400" dirty="0" err="1" smtClean="0">
                <a:solidFill>
                  <a:schemeClr val="tx1"/>
                </a:solidFill>
              </a:rPr>
              <a:t>Tests</a:t>
            </a:r>
            <a:endParaRPr lang="hu-HU" sz="2400" dirty="0" smtClean="0">
              <a:solidFill>
                <a:schemeClr val="tx1"/>
              </a:solidFill>
            </a:endParaRPr>
          </a:p>
          <a:p>
            <a:pPr lvl="1"/>
            <a:r>
              <a:rPr lang="hu-HU" sz="2200" dirty="0" smtClean="0">
                <a:solidFill>
                  <a:schemeClr val="tx1"/>
                </a:solidFill>
              </a:rPr>
              <a:t>1st Test </a:t>
            </a:r>
            <a:r>
              <a:rPr lang="hu-HU" sz="2200" b="1" dirty="0" err="1" smtClean="0">
                <a:solidFill>
                  <a:schemeClr val="tx1"/>
                </a:solidFill>
              </a:rPr>
              <a:t>Week</a:t>
            </a:r>
            <a:r>
              <a:rPr lang="hu-HU" sz="2200" b="1" dirty="0" smtClean="0">
                <a:solidFill>
                  <a:schemeClr val="tx1"/>
                </a:solidFill>
              </a:rPr>
              <a:t> 7, </a:t>
            </a:r>
            <a:r>
              <a:rPr lang="hu-HU" sz="2200" dirty="0" smtClean="0">
                <a:solidFill>
                  <a:schemeClr val="tx1"/>
                </a:solidFill>
              </a:rPr>
              <a:t/>
            </a:r>
            <a:br>
              <a:rPr lang="hu-HU" sz="2200" dirty="0" smtClean="0">
                <a:solidFill>
                  <a:schemeClr val="tx1"/>
                </a:solidFill>
              </a:rPr>
            </a:br>
            <a:endParaRPr lang="hu-HU" sz="2200" dirty="0" smtClean="0">
              <a:solidFill>
                <a:schemeClr val="tx1"/>
              </a:solidFill>
            </a:endParaRPr>
          </a:p>
          <a:p>
            <a:pPr lvl="1"/>
            <a:r>
              <a:rPr lang="hu-HU" sz="2200" dirty="0" smtClean="0">
                <a:solidFill>
                  <a:schemeClr val="tx1"/>
                </a:solidFill>
              </a:rPr>
              <a:t>2nd Test </a:t>
            </a:r>
            <a:r>
              <a:rPr lang="hu-HU" sz="2200" b="1" dirty="0" err="1" smtClean="0">
                <a:solidFill>
                  <a:schemeClr val="tx1"/>
                </a:solidFill>
              </a:rPr>
              <a:t>Week</a:t>
            </a:r>
            <a:r>
              <a:rPr lang="hu-HU" sz="2200" b="1" dirty="0" smtClean="0">
                <a:solidFill>
                  <a:schemeClr val="tx1"/>
                </a:solidFill>
              </a:rPr>
              <a:t> 13</a:t>
            </a:r>
            <a:r>
              <a:rPr lang="hu-HU" sz="2200" dirty="0" smtClean="0">
                <a:solidFill>
                  <a:schemeClr val="tx1"/>
                </a:solidFill>
              </a:rPr>
              <a:t/>
            </a:r>
            <a:br>
              <a:rPr lang="hu-HU" sz="2200" dirty="0" smtClean="0">
                <a:solidFill>
                  <a:schemeClr val="tx1"/>
                </a:solidFill>
              </a:rPr>
            </a:br>
            <a:r>
              <a:rPr lang="hu-HU" sz="2200" dirty="0" smtClean="0">
                <a:solidFill>
                  <a:schemeClr val="tx1"/>
                </a:solidFill>
              </a:rPr>
              <a:t/>
            </a:r>
            <a:br>
              <a:rPr lang="hu-HU" sz="2200" dirty="0" smtClean="0">
                <a:solidFill>
                  <a:schemeClr val="tx1"/>
                </a:solidFill>
              </a:rPr>
            </a:br>
            <a:endParaRPr lang="hu-HU" sz="2200" dirty="0" smtClean="0">
              <a:solidFill>
                <a:schemeClr val="tx1"/>
              </a:solidFill>
            </a:endParaRP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22901" y="685800"/>
            <a:ext cx="5905500" cy="49911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Word </a:t>
            </a:r>
            <a:r>
              <a:rPr lang="hu-HU" sz="2400" dirty="0" err="1" smtClean="0">
                <a:solidFill>
                  <a:schemeClr val="tx1"/>
                </a:solidFill>
              </a:rPr>
              <a:t>quizzes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weekly</a:t>
            </a:r>
            <a:r>
              <a:rPr lang="hu-HU" sz="2400" dirty="0" smtClean="0">
                <a:solidFill>
                  <a:schemeClr val="tx1"/>
                </a:solidFill>
              </a:rPr>
              <a:t>(10)</a:t>
            </a:r>
          </a:p>
          <a:p>
            <a:pPr lvl="1"/>
            <a:r>
              <a:rPr lang="hu-HU" sz="2200" dirty="0" smtClean="0">
                <a:solidFill>
                  <a:schemeClr val="tx1"/>
                </a:solidFill>
              </a:rPr>
              <a:t>10 --&gt; min. 8 </a:t>
            </a:r>
            <a:r>
              <a:rPr lang="hu-HU" sz="2200" dirty="0" err="1" smtClean="0">
                <a:solidFill>
                  <a:schemeClr val="tx1"/>
                </a:solidFill>
              </a:rPr>
              <a:t>words</a:t>
            </a:r>
            <a:r>
              <a:rPr lang="hu-HU" sz="2200" dirty="0" smtClean="0">
                <a:solidFill>
                  <a:schemeClr val="tx1"/>
                </a:solidFill>
              </a:rPr>
              <a:t> </a:t>
            </a:r>
            <a:r>
              <a:rPr lang="hu-HU" sz="2200" dirty="0" err="1" smtClean="0">
                <a:solidFill>
                  <a:schemeClr val="tx1"/>
                </a:solidFill>
              </a:rPr>
              <a:t>correct</a:t>
            </a:r>
            <a:r>
              <a:rPr lang="hu-HU" sz="2200" dirty="0" smtClean="0">
                <a:solidFill>
                  <a:schemeClr val="tx1"/>
                </a:solidFill>
              </a:rPr>
              <a:t> 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OK</a:t>
            </a:r>
          </a:p>
          <a:p>
            <a:pPr lvl="1"/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Minimal</a:t>
            </a:r>
            <a:r>
              <a:rPr lang="hu-HU" sz="22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3-3 </a:t>
            </a:r>
            <a:r>
              <a:rPr lang="hu-HU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passed</a:t>
            </a:r>
            <a:r>
              <a:rPr lang="hu-HU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vocab</a:t>
            </a:r>
            <a:r>
              <a:rPr lang="hu-HU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quizzes</a:t>
            </a:r>
            <a:r>
              <a:rPr lang="hu-HU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before</a:t>
            </a:r>
            <a:r>
              <a:rPr lang="hu-HU" sz="2200" dirty="0">
                <a:solidFill>
                  <a:schemeClr val="tx1"/>
                </a:solidFill>
                <a:sym typeface="Wingdings" panose="05000000000000000000" pitchFamily="2" charset="2"/>
              </a:rPr>
              <a:t> Mid-Term and End-Term</a:t>
            </a:r>
          </a:p>
          <a:p>
            <a:pPr lvl="1"/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1bonus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point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added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hu-HU" sz="2200" dirty="0">
                <a:solidFill>
                  <a:schemeClr val="tx1"/>
                </a:solidFill>
                <a:sym typeface="Wingdings" panose="05000000000000000000" pitchFamily="2" charset="2"/>
              </a:rPr>
              <a:t> Mid-Term and 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End-Term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each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passed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vocab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quiz</a:t>
            </a:r>
            <a:endParaRPr lang="hu-HU" sz="2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Total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final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score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min. 60 %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</a:t>
            </a:r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u-HU" sz="2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average</a:t>
            </a:r>
            <a:endParaRPr lang="hu-HU" sz="2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60-69 %  2	70-79 %  3</a:t>
            </a:r>
          </a:p>
          <a:p>
            <a:pPr lvl="1"/>
            <a:r>
              <a:rPr lang="hu-HU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80-89 %  4	90-100 %  5</a:t>
            </a:r>
          </a:p>
        </p:txBody>
      </p:sp>
    </p:spTree>
    <p:extLst>
      <p:ext uri="{BB962C8B-B14F-4D97-AF65-F5344CB8AC3E}">
        <p14:creationId xmlns:p14="http://schemas.microsoft.com/office/powerpoint/2010/main" val="33370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Requirements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8610" y="812800"/>
            <a:ext cx="10771190" cy="4241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Students are required to bring the coursebook or other study material given out for the course with them to each language class. 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Active </a:t>
            </a:r>
            <a:r>
              <a:rPr lang="en-US" sz="2400" dirty="0">
                <a:solidFill>
                  <a:schemeClr val="tx1"/>
                </a:solidFill>
              </a:rPr>
              <a:t>participation is evaluated by the teacher in every class. If students’ </a:t>
            </a:r>
            <a:r>
              <a:rPr lang="en-US" sz="2400" dirty="0" err="1">
                <a:solidFill>
                  <a:schemeClr val="tx1"/>
                </a:solidFill>
              </a:rPr>
              <a:t>behaviour</a:t>
            </a:r>
            <a:r>
              <a:rPr lang="en-US" sz="2400" dirty="0">
                <a:solidFill>
                  <a:schemeClr val="tx1"/>
                </a:solidFill>
              </a:rPr>
              <a:t> or conduct does not meet the requirements of active participation or students fail to bring the coursebook to the class the attendance might be refused.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6412" y="4830232"/>
            <a:ext cx="8534400" cy="1507067"/>
          </a:xfrm>
        </p:spPr>
        <p:txBody>
          <a:bodyPr/>
          <a:lstStyle/>
          <a:p>
            <a:r>
              <a:rPr lang="hu-HU" dirty="0" err="1" smtClean="0"/>
              <a:t>Requirements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8610" y="812800"/>
            <a:ext cx="10771190" cy="4241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If a student does not have </a:t>
            </a:r>
            <a:r>
              <a:rPr lang="hu-HU" sz="2400" dirty="0" smtClean="0">
                <a:solidFill>
                  <a:schemeClr val="tx1"/>
                </a:solidFill>
              </a:rPr>
              <a:t>3-3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successful word quizzes till the mid-term and end-term tests he/she is not allowed to sit for the test. 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dirty="0">
                <a:solidFill>
                  <a:schemeClr val="tx1"/>
                </a:solidFill>
              </a:rPr>
              <a:t>a student does not have minimum </a:t>
            </a:r>
            <a:r>
              <a:rPr lang="hu-HU" sz="2400" dirty="0" smtClean="0">
                <a:solidFill>
                  <a:schemeClr val="tx1"/>
                </a:solidFill>
              </a:rPr>
              <a:t>6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successful word quizzes he/she has to take a vocabulary exam that includes all 300 words at the end of semester. 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failed or missed word quiz can be made up not later than one week and only with the student’s own teacher. 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Students </a:t>
            </a:r>
            <a:r>
              <a:rPr lang="en-US" sz="2400" dirty="0">
                <a:solidFill>
                  <a:schemeClr val="tx1"/>
                </a:solidFill>
              </a:rPr>
              <a:t>can obtain bonus points (5-5%) by </a:t>
            </a:r>
            <a:r>
              <a:rPr lang="en-US" sz="2400" dirty="0" smtClean="0">
                <a:solidFill>
                  <a:schemeClr val="tx1"/>
                </a:solidFill>
              </a:rPr>
              <a:t>taking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word quizzes successfully.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6412" y="4830232"/>
            <a:ext cx="8534400" cy="1507067"/>
          </a:xfrm>
        </p:spPr>
        <p:txBody>
          <a:bodyPr/>
          <a:lstStyle/>
          <a:p>
            <a:r>
              <a:rPr lang="hu-HU" dirty="0" err="1" smtClean="0"/>
              <a:t>Requirements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8610" y="812800"/>
            <a:ext cx="11088690" cy="444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Based on the final score the grades are given according to the following table: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Final score            Grade</a:t>
            </a:r>
          </a:p>
          <a:p>
            <a:r>
              <a:rPr lang="en-US" sz="2400" dirty="0">
                <a:solidFill>
                  <a:schemeClr val="tx1"/>
                </a:solidFill>
              </a:rPr>
              <a:t>0 - 59                        fail (1)</a:t>
            </a:r>
          </a:p>
          <a:p>
            <a:r>
              <a:rPr lang="en-US" sz="2400" dirty="0">
                <a:solidFill>
                  <a:schemeClr val="tx1"/>
                </a:solidFill>
              </a:rPr>
              <a:t>60-69                       pass (2)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70-79                       satisfactory (3)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80-89                       good (4)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90-100                     excellent (5)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If the final score is below 60, the student once can take a remedial exam covering the whole semester’s material. </a:t>
            </a:r>
          </a:p>
        </p:txBody>
      </p:sp>
    </p:spTree>
    <p:extLst>
      <p:ext uri="{BB962C8B-B14F-4D97-AF65-F5344CB8AC3E}">
        <p14:creationId xmlns:p14="http://schemas.microsoft.com/office/powerpoint/2010/main" val="13085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50185"/>
              </p:ext>
            </p:extLst>
          </p:nvPr>
        </p:nvGraphicFramePr>
        <p:xfrm>
          <a:off x="768668" y="1"/>
          <a:ext cx="10953432" cy="6629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2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Topics covered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Class introduction and Chapter 1 Introduction to medical terminology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Chapter 2: Anatomical positions, planes and directions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Chapter 3: Parts of the body; Vocab Quiz 1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Grammar 1: Basic elements of Latin grammar; Vocab Quiz 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400">
                          <a:effectLst/>
                          <a:latin typeface="Calibri" panose="020F0502020204030204" pitchFamily="34" charset="0"/>
                        </a:rPr>
                        <a:t>Chapter 4: The mouth and the teeth; </a:t>
                      </a: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Vocab Quiz 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u-HU" sz="2400" dirty="0" err="1">
                          <a:effectLst/>
                          <a:latin typeface="Calibri" panose="020F0502020204030204" pitchFamily="34" charset="0"/>
                        </a:rPr>
                        <a:t>Chapter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</a:rPr>
                        <a:t> 5; </a:t>
                      </a:r>
                      <a:r>
                        <a:rPr lang="hu-HU" sz="2400" dirty="0" err="1">
                          <a:effectLst/>
                          <a:latin typeface="Calibri" panose="020F0502020204030204" pitchFamily="34" charset="0"/>
                        </a:rPr>
                        <a:t>Regions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hu-HU" sz="2400" dirty="0" err="1" smtClean="0">
                          <a:effectLst/>
                          <a:latin typeface="Calibri" panose="020F0502020204030204" pitchFamily="34" charset="0"/>
                        </a:rPr>
                        <a:t>Formation</a:t>
                      </a:r>
                      <a:r>
                        <a:rPr lang="hu-HU" sz="2400" dirty="0" smtClean="0"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hu-HU" sz="2400" dirty="0" err="1" smtClean="0">
                          <a:effectLst/>
                          <a:latin typeface="Calibri" panose="020F0502020204030204" pitchFamily="34" charset="0"/>
                        </a:rPr>
                        <a:t>adjectives</a:t>
                      </a:r>
                      <a:r>
                        <a:rPr lang="hu-HU" sz="2400" dirty="0" smtClean="0"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</a:rPr>
                        <a:t>Vocab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Quiz 4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</a:rPr>
                        <a:t>Revision, Vocab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Quiz 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hu-HU" sz="24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</a:rPr>
                        <a:t>Mid-term </a:t>
                      </a:r>
                      <a:r>
                        <a:rPr lang="en-GB" sz="2400" b="1" dirty="0" err="1" smtClean="0">
                          <a:effectLst/>
                          <a:latin typeface="Calibri" panose="020F0502020204030204" pitchFamily="34" charset="0"/>
                        </a:rPr>
                        <a:t>Tes</a:t>
                      </a:r>
                      <a:r>
                        <a:rPr lang="hu-HU" sz="2400" b="1" dirty="0" smtClean="0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hu-HU" sz="24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Chapter 6: The skeletal system 1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The skeletal system (2); Plural forms; Vocab Quiz 6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Chapter 7: Joints; complex adjectives; Vocab Quiz 7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Chapter 8: The muscular system; Vocab Quiz 8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Chapter 9: Greek roots; Latin and Greek prefixes </a:t>
                      </a: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</a:rPr>
                        <a:t>Vocab 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Quiz 9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3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effectLst/>
                          <a:latin typeface="Calibri" panose="020F0502020204030204" pitchFamily="34" charset="0"/>
                        </a:rPr>
                        <a:t>Revision 2; Vocab Quiz 10,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</a:rPr>
                        <a:t>End-term Test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9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</a:rPr>
                        <a:t>Evaluation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3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91116" y="1909481"/>
            <a:ext cx="6992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/>
              <a:t>Latin </a:t>
            </a:r>
            <a:r>
              <a:rPr lang="hu-HU" sz="7200" dirty="0" err="1" smtClean="0"/>
              <a:t>in</a:t>
            </a:r>
            <a:r>
              <a:rPr lang="hu-HU" sz="7200" dirty="0" smtClean="0"/>
              <a:t> English </a:t>
            </a:r>
            <a:r>
              <a:rPr lang="hu-HU" sz="7200" dirty="0" err="1" smtClean="0"/>
              <a:t>context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val="23687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7589" y="159033"/>
            <a:ext cx="8534400" cy="1507067"/>
          </a:xfrm>
        </p:spPr>
        <p:txBody>
          <a:bodyPr/>
          <a:lstStyle/>
          <a:p>
            <a:pPr algn="ctr"/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1st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century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A.D.</a:t>
            </a:r>
            <a:endParaRPr lang="hu-HU" u="sng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97939" y="2135412"/>
            <a:ext cx="493765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4412" y="2135412"/>
            <a:ext cx="4934479" cy="361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year of the Lord; </a:t>
            </a:r>
            <a:r>
              <a:rPr lang="hu-H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years of the Christian calendar era</a:t>
            </a:r>
            <a:endParaRPr lang="hu-H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2" descr="Képtalálat a következ&amp;odblac;re: „A.D. anno domini”"/>
          <p:cNvSpPr>
            <a:spLocks noChangeAspect="1" noChangeArrowheads="1"/>
          </p:cNvSpPr>
          <p:nvPr/>
        </p:nvSpPr>
        <p:spPr bwMode="auto">
          <a:xfrm>
            <a:off x="545539" y="685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39" y="1428769"/>
            <a:ext cx="3551332" cy="58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1042</TotalTime>
  <Words>809</Words>
  <Application>Microsoft Office PowerPoint</Application>
  <PresentationFormat>Szélesvásznú</PresentationFormat>
  <Paragraphs>133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Szelet</vt:lpstr>
      <vt:lpstr>dentistry Latin 1st week</vt:lpstr>
      <vt:lpstr>General information</vt:lpstr>
      <vt:lpstr>Requirements</vt:lpstr>
      <vt:lpstr>Requirements</vt:lpstr>
      <vt:lpstr>Requirements</vt:lpstr>
      <vt:lpstr>Requirements</vt:lpstr>
      <vt:lpstr>PowerPoint-bemutató</vt:lpstr>
      <vt:lpstr>PowerPoint-bemutató</vt:lpstr>
      <vt:lpstr>In 1st century A.D.</vt:lpstr>
      <vt:lpstr>8 a.M./P.M.</vt:lpstr>
      <vt:lpstr>Hippocrates c. 460 – c. 370 BC  </vt:lpstr>
      <vt:lpstr>Please send a cv to the address below </vt:lpstr>
      <vt:lpstr>cf Rules and Regulations Section 32/2 </vt:lpstr>
      <vt:lpstr>Cranial bones e.g. frontal and temporal bones</vt:lpstr>
      <vt:lpstr>”The Human Embryo” by Brodsky, Rosenblum, et al.</vt:lpstr>
      <vt:lpstr>Teeth, gums, lips, tongue, etc. are part of the oral cavity</vt:lpstr>
      <vt:lpstr>Humans are diphyodonts i.e. with two sets of teeth</vt:lpstr>
      <vt:lpstr>NB </vt:lpstr>
      <vt:lpstr>Best wishes, Julie.  PS  If Tuesday is not OK, let me know.</vt:lpstr>
      <vt:lpstr>staff rejected a 1.8 per cent increase</vt:lpstr>
      <vt:lpstr>She is holding a PhD</vt:lpstr>
      <vt:lpstr>R.I.P. (on graves)</vt:lpstr>
      <vt:lpstr>Tooth Decay Rates in Fluoridated vs. Non-Fluoridated Communities</vt:lpstr>
      <vt:lpstr>citius, altius, fortius</vt:lpstr>
      <vt:lpstr>Mens sana in corpore sano (Carlton Football Club motto)</vt:lpstr>
      <vt:lpstr>E pluribus unum</vt:lpstr>
      <vt:lpstr>PowerPoint-bemutató</vt:lpstr>
      <vt:lpstr>Thank you for your attention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 Latin 1. hét</dc:title>
  <dc:creator>László</dc:creator>
  <cp:lastModifiedBy>Répás László</cp:lastModifiedBy>
  <cp:revision>61</cp:revision>
  <dcterms:created xsi:type="dcterms:W3CDTF">2015-02-09T13:32:26Z</dcterms:created>
  <dcterms:modified xsi:type="dcterms:W3CDTF">2020-02-09T13:13:24Z</dcterms:modified>
</cp:coreProperties>
</file>